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9" r:id="rId16"/>
    <p:sldId id="270" r:id="rId17"/>
    <p:sldId id="272" r:id="rId18"/>
    <p:sldId id="274" r:id="rId19"/>
    <p:sldId id="276" r:id="rId20"/>
    <p:sldId id="27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1"/>
    <p:restoredTop sz="94648"/>
  </p:normalViewPr>
  <p:slideViewPr>
    <p:cSldViewPr snapToGrid="0">
      <p:cViewPr>
        <p:scale>
          <a:sx n="98" d="100"/>
          <a:sy n="98" d="100"/>
        </p:scale>
        <p:origin x="106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968EE-11E5-9F46-888F-8BCD3D61763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2FCB2-4FCE-2748-A2F0-D95F6704AAA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ea typeface="宋体" pitchFamily="2" charset="-122"/>
                    <a:cs typeface="Times New Roman" panose="02020603050405020304" pitchFamily="18" charset="0"/>
                  </a:rPr>
                  <a:t>，</a:t>
                </a:r>
                <a:r>
                  <a:rPr lang="en-US" altLang="zh-CN" dirty="0">
                    <a:latin typeface="Times New Roman" panose="02020603050405020304" pitchFamily="18" charset="0"/>
                    <a:ea typeface="宋体" pitchFamily="2" charset="-122"/>
                    <a:cs typeface="Times New Roman" panose="02020603050405020304" pitchFamily="18" charset="0"/>
                  </a:rPr>
                  <a:t>——</a:t>
                </a:r>
                <a:r>
                  <a:rPr lang="zh-CN" altLang="zh-CN" sz="1200" dirty="0">
                    <a:effectLst/>
                    <a:latin typeface="Times New Roman" panose="02020603050405020304" pitchFamily="18" charset="0"/>
                    <a:ea typeface="宋体" pitchFamily="2" charset="-122"/>
                    <a:cs typeface="Times New Roman" panose="02020603050405020304" pitchFamily="18" charset="0"/>
                  </a:rPr>
                  <a:t>在消除生成图像中所有不当内容的同时，</a:t>
                </a:r>
                <a:r>
                  <a:rPr lang="zh-CN" altLang="en-US" dirty="0">
                    <a:latin typeface="Times New Roman" panose="02020603050405020304" pitchFamily="18" charset="0"/>
                    <a:ea typeface="宋体" pitchFamily="2" charset="-122"/>
                    <a:cs typeface="Times New Roman" panose="02020603050405020304" pitchFamily="18" charset="0"/>
                  </a:rPr>
                  <a:t>要</a:t>
                </a:r>
                <a:r>
                  <a:rPr lang="zh-CN" altLang="zh-CN" sz="1200" dirty="0">
                    <a:effectLst/>
                    <a:latin typeface="Times New Roman" panose="02020603050405020304" pitchFamily="18" charset="0"/>
                    <a:ea typeface="宋体" pitchFamily="2" charset="-122"/>
                    <a:cs typeface="Times New Roman" panose="02020603050405020304" pitchFamily="18" charset="0"/>
                  </a:rPr>
                  <a:t>尽量减少修改。</a:t>
                </a:r>
                <a:endParaRPr lang="en-US" altLang="zh-CN" sz="1200" dirty="0">
                  <a:effectLst/>
                  <a:latin typeface="Times New Roman" panose="02020603050405020304" pitchFamily="18"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Times New Roman" panose="02020603050405020304" pitchFamily="18" charset="0"/>
                    <a:ea typeface="宋体" pitchFamily="2" charset="-122"/>
                    <a:cs typeface="Times New Roman" panose="02020603050405020304" pitchFamily="18" charset="0"/>
                  </a:rPr>
                  <a:t>，</a:t>
                </a:r>
                <a:r>
                  <a:rPr lang="zh-CN" altLang="zh-CN" sz="1200" dirty="0">
                    <a:effectLst/>
                    <a:latin typeface="Times New Roman" panose="02020603050405020304" pitchFamily="18" charset="0"/>
                    <a:ea typeface="宋体" pitchFamily="2" charset="-122"/>
                    <a:cs typeface="Times New Roman" panose="02020603050405020304" pitchFamily="18" charset="0"/>
                  </a:rPr>
                  <a:t>更大的</a:t>
                </a:r>
                <a:r>
                  <a:rPr lang="zh-CN" altLang="zh-CN" sz="1200" dirty="0">
                    <a:effectLst/>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sz="1200" i="1">
                        <a:effectLst/>
                        <a:latin typeface="Cambria Math" panose="02040503050406030204" pitchFamily="18" charset="0"/>
                        <a:ea typeface="宋体" pitchFamily="2" charset="-122"/>
                        <a:cs typeface="Times New Roman" panose="02020603050405020304" pitchFamily="18" charset="0"/>
                      </a:rPr>
                      <m:t>𝛿</m:t>
                    </m:r>
                  </m:oMath>
                </a14:m>
                <a:r>
                  <a:rPr lang="en-US" altLang="zh-CN" sz="1200" dirty="0">
                    <a:effectLst/>
                    <a:latin typeface="Times New Roman" panose="02020603050405020304" pitchFamily="18" charset="0"/>
                    <a:ea typeface="宋体" pitchFamily="2" charset="-122"/>
                    <a:cs typeface="宋体" pitchFamily="2" charset="-122"/>
                  </a:rPr>
                  <a:t> </a:t>
                </a:r>
                <a:r>
                  <a:rPr lang="zh-CN" altLang="zh-CN" sz="1200" dirty="0">
                    <a:effectLst/>
                    <a:latin typeface="Times New Roman" panose="02020603050405020304" pitchFamily="18" charset="0"/>
                    <a:ea typeface="宋体" pitchFamily="2" charset="-122"/>
                    <a:cs typeface="Times New Roman" panose="02020603050405020304" pitchFamily="18" charset="0"/>
                  </a:rPr>
                  <a:t>值会导致对生成图像的调整更不明显。由于作者的目标是保持图像的整体结构不变，选择足够高的</a:t>
                </a:r>
                <a:r>
                  <a:rPr lang="zh-CN" altLang="zh-CN" sz="1200" dirty="0">
                    <a:effectLst/>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sz="1200" i="1">
                        <a:effectLst/>
                        <a:latin typeface="Cambria Math" panose="02040503050406030204" pitchFamily="18" charset="0"/>
                        <a:ea typeface="宋体" pitchFamily="2" charset="-122"/>
                        <a:cs typeface="Times New Roman" panose="02020603050405020304" pitchFamily="18" charset="0"/>
                      </a:rPr>
                      <m:t>𝛿</m:t>
                    </m:r>
                  </m:oMath>
                </a14:m>
                <a:r>
                  <a:rPr lang="en-US" altLang="zh-CN" sz="1200" dirty="0">
                    <a:effectLst/>
                    <a:latin typeface="Times New Roman" panose="02020603050405020304" pitchFamily="18" charset="0"/>
                    <a:ea typeface="宋体" pitchFamily="2" charset="-122"/>
                    <a:cs typeface="宋体" pitchFamily="2" charset="-122"/>
                  </a:rPr>
                  <a:t> </a:t>
                </a:r>
                <a:r>
                  <a:rPr lang="zh-CN" altLang="zh-CN" sz="1200" dirty="0">
                    <a:effectLst/>
                    <a:latin typeface="Times New Roman" panose="02020603050405020304" pitchFamily="18" charset="0"/>
                    <a:ea typeface="宋体" pitchFamily="2" charset="-122"/>
                    <a:cs typeface="Times New Roman" panose="02020603050405020304" pitchFamily="18" charset="0"/>
                  </a:rPr>
                  <a:t>可以确保只改变输出的细粒度细节。</a:t>
                </a:r>
                <a:endParaRPr lang="zh-CN" altLang="zh-CN" sz="1200" dirty="0">
                  <a:effectLst/>
                  <a:latin typeface="宋体" pitchFamily="2" charset="-122"/>
                  <a:ea typeface="宋体" pitchFamily="2" charset="-122"/>
                  <a:cs typeface="宋体" pitchFamily="2"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effectLst/>
              <a:latin typeface="Times New Roman" panose="02020603050405020304" pitchFamily="18" charset="0"/>
              <a:ea typeface="宋体"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B2FCB2-4FCE-2748-A2F0-D95F6704AAA4}"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6477BE3C-62DC-BE47-86EB-92FDDD7A774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CF03C66-BE46-3A45-8400-B0A14EE4D5A3}"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77BE3C-62DC-BE47-86EB-92FDDD7A774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03C66-BE46-3A45-8400-B0A14EE4D5A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hyperlink" Target="https://arxiv.org/abs/2006.11239" TargetMode="Externa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NULL" TargetMode="Externa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772886" y="1539805"/>
            <a:ext cx="10379450" cy="2890114"/>
          </a:xfrm>
          <a:prstGeom prst="rect">
            <a:avLst/>
          </a:prstGeom>
        </p:spPr>
      </p:pic>
      <p:sp>
        <p:nvSpPr>
          <p:cNvPr id="5" name="文本框 4"/>
          <p:cNvSpPr txBox="1"/>
          <p:nvPr/>
        </p:nvSpPr>
        <p:spPr>
          <a:xfrm>
            <a:off x="9286875" y="5621655"/>
            <a:ext cx="4064000" cy="368300"/>
          </a:xfrm>
          <a:prstGeom prst="rect">
            <a:avLst/>
          </a:prstGeom>
          <a:noFill/>
        </p:spPr>
        <p:txBody>
          <a:bodyPr wrap="square" rtlCol="0">
            <a:spAutoFit/>
          </a:bodyPr>
          <a:p>
            <a:r>
              <a:rPr lang="zh-CN" altLang="en-US">
                <a:latin typeface="仿宋" charset="0"/>
                <a:ea typeface="仿宋" charset="0"/>
                <a:cs typeface="仿宋" charset="0"/>
              </a:rPr>
              <a:t>李睿</a:t>
            </a:r>
            <a:r>
              <a:rPr lang="en-US" altLang="zh-CN">
                <a:latin typeface="仿宋" charset="0"/>
                <a:ea typeface="仿宋" charset="0"/>
                <a:cs typeface="仿宋" charset="0"/>
              </a:rPr>
              <a:t> 4.26</a:t>
            </a:r>
            <a:endParaRPr lang="en-US" altLang="zh-CN">
              <a:latin typeface="仿宋" charset="0"/>
              <a:ea typeface="仿宋" charset="0"/>
              <a:cs typeface="仿宋"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6380073" y="1536365"/>
            <a:ext cx="3367776" cy="3785269"/>
          </a:xfrm>
          <a:prstGeom prst="rect">
            <a:avLst/>
          </a:prstGeom>
        </p:spPr>
      </p:pic>
      <p:sp>
        <p:nvSpPr>
          <p:cNvPr id="7" name="文本框 6"/>
          <p:cNvSpPr txBox="1"/>
          <p:nvPr/>
        </p:nvSpPr>
        <p:spPr>
          <a:xfrm>
            <a:off x="3122761" y="3082275"/>
            <a:ext cx="1024639" cy="369332"/>
          </a:xfrm>
          <a:prstGeom prst="rect">
            <a:avLst/>
          </a:prstGeom>
          <a:noFill/>
        </p:spPr>
        <p:txBody>
          <a:bodyPr wrap="none" rtlCol="0">
            <a:spAutoFit/>
          </a:bodyPr>
          <a:lstStyle/>
          <a:p>
            <a:r>
              <a:rPr kumimoji="1" lang="zh-CN" altLang="en-US" dirty="0"/>
              <a:t>哆啦</a:t>
            </a:r>
            <a:r>
              <a:rPr kumimoji="1" lang="en-US" altLang="zh-CN" dirty="0"/>
              <a:t>A</a:t>
            </a:r>
            <a:r>
              <a:rPr kumimoji="1" lang="zh-CN" altLang="en-US" dirty="0"/>
              <a:t>梦</a:t>
            </a:r>
            <a:endParaRPr kumimoji="1" lang="zh-CN" altLang="en-US" dirty="0"/>
          </a:p>
        </p:txBody>
      </p:sp>
      <p:sp>
        <p:nvSpPr>
          <p:cNvPr id="8" name="右箭头 7"/>
          <p:cNvSpPr/>
          <p:nvPr/>
        </p:nvSpPr>
        <p:spPr>
          <a:xfrm flipV="1">
            <a:off x="4813541" y="3025402"/>
            <a:ext cx="586596" cy="5237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534838" y="569343"/>
            <a:ext cx="4716356" cy="954107"/>
          </a:xfrm>
          <a:prstGeom prst="rect">
            <a:avLst/>
          </a:prstGeom>
          <a:noFill/>
        </p:spPr>
        <p:txBody>
          <a:bodyPr wrap="none" rtlCol="0">
            <a:spAutoFit/>
          </a:bodyPr>
          <a:lstStyle/>
          <a:p>
            <a:r>
              <a:rPr lang="en-US" altLang="zh-CN" sz="28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Conditional Diffusion Models</a:t>
            </a:r>
            <a:endParaRPr lang="zh-CN" altLang="zh-CN" sz="2800" dirty="0">
              <a:effectLst/>
              <a:highlight>
                <a:srgbClr val="FFFFFF"/>
              </a:highlight>
              <a:latin typeface="宋体" pitchFamily="2" charset="-122"/>
              <a:ea typeface="宋体" pitchFamily="2" charset="-122"/>
              <a:cs typeface="宋体" pitchFamily="2" charset="-122"/>
            </a:endParaRPr>
          </a:p>
          <a:p>
            <a:endParaRPr kumimoji="1" lang="zh-CN"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4067139" cy="461665"/>
          </a:xfrm>
          <a:prstGeom prst="rect">
            <a:avLst/>
          </a:prstGeom>
          <a:noFill/>
        </p:spPr>
        <p:txBody>
          <a:bodyPr wrap="none" rtlCol="0">
            <a:spAutoFit/>
          </a:bodyPr>
          <a:lstStyle/>
          <a:p>
            <a:r>
              <a:rPr lang="en-US" altLang="zh-CN" sz="24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Conditional Diffusion Models</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4" name="文本框 3"/>
              <p:cNvSpPr txBox="1"/>
              <p:nvPr/>
            </p:nvSpPr>
            <p:spPr>
              <a:xfrm>
                <a:off x="1265141" y="1344770"/>
                <a:ext cx="9661717" cy="2197461"/>
              </a:xfrm>
              <a:prstGeom prst="rect">
                <a:avLst/>
              </a:prstGeom>
              <a:noFill/>
            </p:spPr>
            <p:txBody>
              <a:bodyPr wrap="square" rtlCol="0">
                <a:spAutoFit/>
              </a:bodyPr>
              <a:lstStyle/>
              <a:p>
                <a:pPr>
                  <a:spcBef>
                    <a:spcPts val="900"/>
                  </a:spcBef>
                  <a:spcAft>
                    <a:spcPts val="900"/>
                  </a:spcAft>
                </a:pP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𝜖</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预测以文本</a:t>
                </a:r>
                <a:r>
                  <a:rPr lang="en-US" altLang="zh-CN" sz="1800" dirty="0">
                    <a:effectLst/>
                    <a:latin typeface="Times New Roman" panose="02020603050405020304" pitchFamily="18" charset="0"/>
                    <a:ea typeface="宋体" pitchFamily="2" charset="-122"/>
                    <a:cs typeface="宋体" pitchFamily="2" charset="-122"/>
                  </a:rPr>
                  <a:t>prompt </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𝑝</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为条件，</a:t>
                </a:r>
                <a:r>
                  <a:rPr lang="zh-CN" altLang="en-US" sz="1800" dirty="0">
                    <a:effectLst/>
                    <a:latin typeface="Times New Roman" panose="02020603050405020304" pitchFamily="18" charset="0"/>
                    <a:ea typeface="宋体" pitchFamily="2" charset="-122"/>
                    <a:cs typeface="Times New Roman" panose="02020603050405020304" pitchFamily="18" charset="0"/>
                  </a:rPr>
                  <a:t>最后</a:t>
                </a:r>
                <a:r>
                  <a:rPr lang="zh-CN" altLang="zh-CN" sz="1800" dirty="0">
                    <a:effectLst/>
                    <a:latin typeface="Times New Roman" panose="02020603050405020304" pitchFamily="18" charset="0"/>
                    <a:ea typeface="宋体" pitchFamily="2" charset="-122"/>
                    <a:cs typeface="Times New Roman" panose="02020603050405020304" pitchFamily="18" charset="0"/>
                  </a:rPr>
                  <a:t>生成</a:t>
                </a:r>
                <a:r>
                  <a:rPr lang="zh-CN" altLang="en-US" sz="1800" dirty="0">
                    <a:effectLst/>
                    <a:latin typeface="Times New Roman" panose="02020603050405020304" pitchFamily="18" charset="0"/>
                    <a:ea typeface="宋体" pitchFamily="2" charset="-122"/>
                    <a:cs typeface="Times New Roman" panose="02020603050405020304" pitchFamily="18" charset="0"/>
                  </a:rPr>
                  <a:t>符合</a:t>
                </a:r>
                <a:r>
                  <a:rPr lang="en-US" altLang="zh-CN" sz="1800" dirty="0">
                    <a:effectLst/>
                    <a:latin typeface="Times New Roman" panose="02020603050405020304" pitchFamily="18" charset="0"/>
                    <a:ea typeface="宋体" pitchFamily="2" charset="-122"/>
                    <a:cs typeface="宋体" pitchFamily="2" charset="-122"/>
                  </a:rPr>
                  <a:t>prompt</a:t>
                </a:r>
                <a:r>
                  <a:rPr lang="zh-CN" altLang="zh-CN" sz="1800" dirty="0">
                    <a:effectLst/>
                    <a:latin typeface="Times New Roman" panose="02020603050405020304" pitchFamily="18" charset="0"/>
                    <a:ea typeface="宋体" pitchFamily="2" charset="-122"/>
                    <a:cs typeface="Times New Roman" panose="02020603050405020304" pitchFamily="18" charset="0"/>
                  </a:rPr>
                  <a:t>的图像。</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模型的训练目标可以写成如下形式：</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宋体" pitchFamily="2" charset="-122"/>
                              <a:cs typeface="Times New Roman" panose="02020603050405020304" pitchFamily="18" charset="0"/>
                            </a:rPr>
                            <m:t>𝐿</m:t>
                          </m:r>
                        </m:e>
                        <m:sub>
                          <m:r>
                            <m:rPr>
                              <m:sty m:val="p"/>
                            </m:rPr>
                            <a:rPr lang="en-US" altLang="zh-CN" i="1">
                              <a:latin typeface="Cambria Math" panose="02040503050406030204" pitchFamily="18" charset="0"/>
                              <a:ea typeface="宋体" pitchFamily="2" charset="-122"/>
                              <a:cs typeface="Times New Roman" panose="02020603050405020304" pitchFamily="18" charset="0"/>
                            </a:rPr>
                            <m:t>oss</m:t>
                          </m:r>
                        </m:sub>
                      </m:sSub>
                      <m:d>
                        <m:dPr>
                          <m:ctrlPr>
                            <a:rPr lang="en-US" altLang="zh-CN" i="1">
                              <a:latin typeface="Cambria Math" panose="02040503050406030204" pitchFamily="18" charset="0"/>
                              <a:ea typeface="宋体" pitchFamily="2" charset="-122"/>
                              <a:cs typeface="Times New Roman" panose="02020603050405020304" pitchFamily="18" charset="0"/>
                            </a:rPr>
                          </m:ctrlPr>
                        </m:dPr>
                        <m:e>
                          <m:r>
                            <a:rPr lang="en-US" altLang="zh-CN" i="1">
                              <a:latin typeface="Cambria Math" panose="02040503050406030204" pitchFamily="18" charset="0"/>
                              <a:ea typeface="宋体" pitchFamily="2" charset="-122"/>
                              <a:cs typeface="Times New Roman" panose="02020603050405020304" pitchFamily="18" charset="0"/>
                            </a:rPr>
                            <m:t>𝜃</m:t>
                          </m:r>
                        </m:e>
                      </m:d>
                      <m:r>
                        <a:rPr lang="en-US" altLang="zh-CN" b="0" i="1" smtClean="0">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𝔼</m:t>
                          </m:r>
                        </m:e>
                        <m:sub>
                          <m:r>
                            <a:rPr lang="en-US" altLang="zh-CN" sz="1800" b="1" i="1">
                              <a:effectLst/>
                              <a:latin typeface="Cambria Math" panose="02040503050406030204" pitchFamily="18" charset="0"/>
                              <a:ea typeface="宋体" pitchFamily="2" charset="-122"/>
                              <a:cs typeface="Times New Roman" panose="02020603050405020304" pitchFamily="18" charset="0"/>
                            </a:rPr>
                            <m:t>𝐱</m:t>
                          </m:r>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𝜖</m:t>
                          </m:r>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𝑤</m:t>
                              </m:r>
                            </m:e>
                            <m: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a:effectLst/>
                                      <a:latin typeface="Cambria Math" panose="02040503050406030204" pitchFamily="18" charset="0"/>
                                      <a:ea typeface="宋体" pitchFamily="2" charset="-122"/>
                                      <a:cs typeface="Times New Roman" panose="02020603050405020304" pitchFamily="18" charset="0"/>
                                    </a:rPr>
                                    <m:t>𝐱</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𝛼</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𝐱</m:t>
                              </m:r>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𝜔</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𝜖</m:t>
                              </m:r>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highlight>
                                        <a:srgbClr val="00FF00"/>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highlight>
                                        <a:srgbClr val="00FF00"/>
                                      </a:highlight>
                                      <a:latin typeface="Cambria Math" panose="02040503050406030204" pitchFamily="18" charset="0"/>
                                      <a:ea typeface="宋体" pitchFamily="2" charset="-122"/>
                                      <a:cs typeface="Times New Roman" panose="02020603050405020304" pitchFamily="18" charset="0"/>
                                    </a:rPr>
                                    <m:t>𝐜</m:t>
                                  </m:r>
                                </m:e>
                                <m:sub>
                                  <m:r>
                                    <a:rPr lang="en-US" altLang="zh-CN" sz="1800" i="1">
                                      <a:effectLst/>
                                      <a:highlight>
                                        <a:srgbClr val="00FF00"/>
                                      </a:highlight>
                                      <a:latin typeface="Cambria Math" panose="02040503050406030204" pitchFamily="18" charset="0"/>
                                      <a:ea typeface="宋体" pitchFamily="2" charset="-122"/>
                                      <a:cs typeface="Times New Roman" panose="02020603050405020304" pitchFamily="18" charset="0"/>
                                    </a:rPr>
                                    <m:t>𝑝</m:t>
                                  </m:r>
                                </m:sub>
                              </m:sSub>
                            </m:e>
                          </m:d>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𝐱</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effectLst/>
                                  <a:latin typeface="Cambria Math" panose="02040503050406030204" pitchFamily="18" charset="0"/>
                                  <a:ea typeface="宋体" pitchFamily="2" charset="-122"/>
                                  <a:cs typeface="Times New Roman" panose="02020603050405020304" pitchFamily="18" charset="0"/>
                                </a:rPr>
                                <m:t>||</m:t>
                              </m:r>
                            </m:e>
                            <m:sub>
                              <m:r>
                                <a:rPr lang="en-US" altLang="zh-CN" sz="1800" i="1">
                                  <a:effectLst/>
                                  <a:latin typeface="Cambria Math" panose="02040503050406030204" pitchFamily="18" charset="0"/>
                                  <a:ea typeface="宋体" pitchFamily="2" charset="-122"/>
                                  <a:cs typeface="Times New Roman" panose="02020603050405020304" pitchFamily="18" charset="0"/>
                                </a:rPr>
                                <m:t>2</m:t>
                              </m:r>
                            </m:sub>
                            <m:sup>
                              <m:r>
                                <a:rPr lang="en-US" altLang="zh-CN" sz="1800" i="1">
                                  <a:effectLst/>
                                  <a:latin typeface="Cambria Math" panose="02040503050406030204" pitchFamily="18" charset="0"/>
                                  <a:ea typeface="宋体" pitchFamily="2" charset="-122"/>
                                  <a:cs typeface="Times New Roman" panose="02020603050405020304" pitchFamily="18" charset="0"/>
                                </a:rPr>
                                <m:t>2</m:t>
                              </m:r>
                            </m:sup>
                          </m:sSubSup>
                        </m:e>
                      </m:d>
                    </m:oMath>
                  </m:oMathPara>
                </a14:m>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𝐿</m:t>
                          </m:r>
                        </m:e>
                        <m:sub>
                          <m:r>
                            <m:rPr>
                              <m:sty m:val="p"/>
                            </m:rPr>
                            <a:rPr lang="en-US" altLang="zh-CN" sz="1800">
                              <a:effectLst/>
                              <a:latin typeface="Cambria Math" panose="02040503050406030204" pitchFamily="18" charset="0"/>
                              <a:ea typeface="宋体" pitchFamily="2" charset="-122"/>
                              <a:cs typeface="Times New Roman" panose="02020603050405020304" pitchFamily="18" charset="0"/>
                            </a:rPr>
                            <m:t>simple</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𝜃</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𝔼</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𝑞</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𝒙</m:t>
                              </m:r>
                            </m:e>
                            <m:sub>
                              <m:r>
                                <a:rPr lang="en-US" altLang="zh-CN" sz="1800" i="1">
                                  <a:effectLst/>
                                  <a:latin typeface="Cambria Math" panose="02040503050406030204" pitchFamily="18" charset="0"/>
                                  <a:ea typeface="宋体" pitchFamily="2" charset="-122"/>
                                  <a:cs typeface="Times New Roman" panose="02020603050405020304" pitchFamily="18" charset="0"/>
                                </a:rPr>
                                <m:t>0</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𝝐</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𝒩</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𝟎</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𝑰</m:t>
                          </m:r>
                          <m:r>
                            <a:rPr lang="en-US" altLang="zh-CN" sz="1800" i="1">
                              <a:effectLst/>
                              <a:latin typeface="Cambria Math" panose="02040503050406030204" pitchFamily="18" charset="0"/>
                              <a:ea typeface="宋体" pitchFamily="2" charset="-122"/>
                              <a:cs typeface="Times New Roman" panose="02020603050405020304" pitchFamily="18" charset="0"/>
                            </a:rPr>
                            <m:t>)</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f>
                        <m:fPr>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𝛽</m:t>
                              </m:r>
                            </m:e>
                            <m: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𝑡</m:t>
                              </m:r>
                            </m:sub>
                            <m:sup>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2</m:t>
                              </m:r>
                            </m:sup>
                          </m:sSubSup>
                        </m:num>
                        <m:den>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2</m:t>
                          </m:r>
                          <m:sSubSup>
                            <m:sSubSupPr>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𝜎</m:t>
                              </m:r>
                            </m:e>
                            <m: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𝑡</m:t>
                              </m:r>
                            </m:sub>
                            <m:sup>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2</m:t>
                              </m:r>
                            </m:sup>
                          </m:sSubSup>
                          <m:sSub>
                            <m:sSubPr>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𝛼</m:t>
                              </m:r>
                            </m:e>
                            <m: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1</m:t>
                          </m:r>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solidFill>
                                        <a:srgbClr val="B58B02"/>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B58B02"/>
                              </a:solidFill>
                              <a:effectLst/>
                              <a:latin typeface="Cambria Math" panose="02040503050406030204" pitchFamily="18" charset="0"/>
                              <a:ea typeface="宋体" pitchFamily="2" charset="-122"/>
                              <a:cs typeface="Times New Roman" panose="02020603050405020304" pitchFamily="18" charset="0"/>
                            </a:rPr>
                            <m:t>)</m:t>
                          </m:r>
                        </m:den>
                      </m:f>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𝝐</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ad>
                        <m:radPr>
                          <m:degHide m:val="on"/>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e>
                      </m:rad>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𝒙</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0</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ad>
                        <m:radPr>
                          <m:degHide m:val="on"/>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1</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e>
                      </m:rad>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𝝐</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effectLst/>
                              <a:latin typeface="Cambria Math" panose="02040503050406030204" pitchFamily="18" charset="0"/>
                              <a:ea typeface="宋体" pitchFamily="2" charset="-122"/>
                              <a:cs typeface="Times New Roman" panose="02020603050405020304" pitchFamily="18" charset="0"/>
                            </a:rPr>
                            <m:t>∥</m:t>
                          </m:r>
                        </m:e>
                        <m:sub>
                          <m:r>
                            <a:rPr lang="en-US" altLang="zh-CN" sz="1800" i="1">
                              <a:effectLst/>
                              <a:latin typeface="Cambria Math" panose="02040503050406030204" pitchFamily="18" charset="0"/>
                              <a:ea typeface="宋体" pitchFamily="2" charset="-122"/>
                              <a:cs typeface="Times New Roman" panose="02020603050405020304" pitchFamily="18" charset="0"/>
                            </a:rPr>
                            <m:t>2</m:t>
                          </m:r>
                        </m:sub>
                        <m:sup>
                          <m:r>
                            <a:rPr lang="en-US" altLang="zh-CN" sz="1800" i="1">
                              <a:effectLst/>
                              <a:latin typeface="Cambria Math" panose="02040503050406030204" pitchFamily="18" charset="0"/>
                              <a:ea typeface="宋体" pitchFamily="2" charset="-122"/>
                              <a:cs typeface="Times New Roman" panose="02020603050405020304" pitchFamily="18" charset="0"/>
                            </a:rPr>
                            <m:t>2</m:t>
                          </m:r>
                        </m:sup>
                      </m:sSubSup>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265141" y="1344770"/>
                <a:ext cx="9661717" cy="2197461"/>
              </a:xfrm>
              <a:prstGeom prst="rect">
                <a:avLst/>
              </a:prstGeom>
              <a:blipFill rotWithShape="1">
                <a:blip r:embed="rId1"/>
                <a:stretch>
                  <a:fillRect l="-2" t="-22" r="4"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166191" y="4024784"/>
                <a:ext cx="10218408" cy="936218"/>
              </a:xfrm>
              <a:prstGeom prst="rect">
                <a:avLst/>
              </a:prstGeom>
              <a:noFill/>
            </p:spPr>
            <p:txBody>
              <a:bodyPr wrap="square">
                <a:spAutoFit/>
              </a:bodyPr>
              <a:lstStyle/>
              <a:p>
                <a:r>
                  <a:rPr lang="zh-CN" altLang="zh-CN" sz="1800" b="1" dirty="0">
                    <a:solidFill>
                      <a:srgbClr val="2A2B2E"/>
                    </a:solidFill>
                    <a:effectLst/>
                    <a:highlight>
                      <a:srgbClr val="FFFFFF"/>
                    </a:highlight>
                    <a:latin typeface="Times New Roman" panose="02020603050405020304" pitchFamily="18" charset="0"/>
                    <a:ea typeface="宋体" pitchFamily="2" charset="-122"/>
                    <a:cs typeface="Times New Roman" panose="02020603050405020304" pitchFamily="18" charset="0"/>
                  </a:rPr>
                  <a:t>在扩散过程的每一步添加条件信息</a:t>
                </a:r>
                <a:r>
                  <a:rPr lang="en-US" altLang="zh-CN" sz="18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y</a:t>
                </a:r>
                <a:endParaRPr lang="zh-CN" altLang="zh-CN" sz="1800" dirty="0">
                  <a:effectLst/>
                  <a:latin typeface="宋体" pitchFamily="2" charset="-122"/>
                  <a:ea typeface="宋体" pitchFamily="2" charset="-122"/>
                  <a:cs typeface="宋体" pitchFamily="2" charset="-122"/>
                </a:endParaRPr>
              </a:p>
              <a:p>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𝑝</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0</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𝑇</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𝑝</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𝑇</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nary>
                        <m:naryPr>
                          <m:chr m:val="∏"/>
                          <m:grow m:val="on"/>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sub>
                        <m:sup>
                          <m:r>
                            <a:rPr lang="en-US" altLang="zh-CN" sz="1800" i="1">
                              <a:effectLst/>
                              <a:latin typeface="Cambria Math" panose="02040503050406030204" pitchFamily="18" charset="0"/>
                              <a:ea typeface="宋体" pitchFamily="2" charset="-122"/>
                              <a:cs typeface="Times New Roman" panose="02020603050405020304" pitchFamily="18" charset="0"/>
                            </a:rPr>
                            <m:t>𝑇</m:t>
                          </m:r>
                        </m:sup>
                        <m:e/>
                      </m:nary>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𝑝</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en-US" altLang="zh-CN" sz="1800" dirty="0">
                  <a:effectLst/>
                  <a:latin typeface="Times New Roman" panose="02020603050405020304" pitchFamily="18" charset="0"/>
                  <a:ea typeface="宋体" pitchFamily="2" charset="-122"/>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1166191" y="4024784"/>
                <a:ext cx="10218408" cy="936218"/>
              </a:xfrm>
              <a:prstGeom prst="rect">
                <a:avLst/>
              </a:prstGeom>
              <a:blipFill rotWithShape="1">
                <a:blip r:embed="rId2"/>
                <a:stretch>
                  <a:fillRect l="-3" t="-16" r="3" b="41"/>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4067139" cy="461665"/>
          </a:xfrm>
          <a:prstGeom prst="rect">
            <a:avLst/>
          </a:prstGeom>
          <a:noFill/>
        </p:spPr>
        <p:txBody>
          <a:bodyPr wrap="none" rtlCol="0">
            <a:spAutoFit/>
          </a:bodyPr>
          <a:lstStyle/>
          <a:p>
            <a:r>
              <a:rPr lang="en-US" altLang="zh-CN" sz="24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Conditional Diffusion Models</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1187475" y="1086871"/>
                <a:ext cx="9166285" cy="707886"/>
              </a:xfrm>
              <a:prstGeom prst="rect">
                <a:avLst/>
              </a:prstGeom>
              <a:noFill/>
            </p:spPr>
            <p:txBody>
              <a:bodyPr wrap="square">
                <a:spAutoFit/>
              </a:bodyPr>
              <a:lstStyle/>
              <a:p>
                <a:r>
                  <a:rPr lang="en-US" altLang="zh-CN" sz="20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DM</a:t>
                </a:r>
                <a:r>
                  <a:rPr lang="zh-CN" altLang="zh-CN" sz="20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的优化目标本质上是在数据空间拟合一个前往目标数据分布的最优梯度方向</a:t>
                </a:r>
                <a14:m>
                  <m:oMath xmlns:m="http://schemas.openxmlformats.org/officeDocument/2006/math">
                    <m:r>
                      <m:rPr>
                        <m:sty m:val="p"/>
                      </m:rPr>
                      <a:rPr lang="en-US" altLang="zh-CN" sz="2000">
                        <a:effectLst/>
                        <a:latin typeface="Cambria Math" panose="02040503050406030204" pitchFamily="18" charset="0"/>
                        <a:ea typeface="宋体" pitchFamily="2" charset="-122"/>
                        <a:cs typeface="Times New Roman" panose="02020603050405020304" pitchFamily="18" charset="0"/>
                      </a:rPr>
                      <m:t>∇</m:t>
                    </m:r>
                    <m:r>
                      <a:rPr lang="en-US" altLang="zh-CN" sz="2000" i="1">
                        <a:solidFill>
                          <a:srgbClr val="191B1F"/>
                        </a:solidFill>
                        <a:effectLst/>
                        <a:highlight>
                          <a:srgbClr val="FFFFFF"/>
                        </a:highlight>
                        <a:latin typeface="Cambria Math" panose="02040503050406030204" pitchFamily="18" charset="0"/>
                        <a:ea typeface="宋体" pitchFamily="2" charset="-122"/>
                        <a:cs typeface="Times New Roman" panose="02020603050405020304" pitchFamily="18" charset="0"/>
                      </a:rPr>
                      <m:t>𝑙𝑜𝑔𝑃</m:t>
                    </m:r>
                    <m:d>
                      <m:dPr>
                        <m:ctrlPr>
                          <a:rPr lang="en-US" altLang="zh-CN" sz="2000" i="1">
                            <a:solidFill>
                              <a:srgbClr val="191B1F"/>
                            </a:solidFill>
                            <a:effectLst/>
                            <a:highlight>
                              <a:srgbClr val="FFFFFF"/>
                            </a:highlight>
                            <a:latin typeface="Cambria Math" panose="02040503050406030204" pitchFamily="18" charset="0"/>
                            <a:ea typeface="宋体" pitchFamily="2" charset="-122"/>
                            <a:cs typeface="Times New Roman" panose="02020603050405020304" pitchFamily="18" charset="0"/>
                          </a:rPr>
                        </m:ctrlPr>
                      </m:dPr>
                      <m:e>
                        <m:sSub>
                          <m:sSubPr>
                            <m:ctrlPr>
                              <a:rPr lang="en-US" altLang="zh-CN" sz="2000" i="1">
                                <a:solidFill>
                                  <a:srgbClr val="191B1F"/>
                                </a:solidFill>
                                <a:effectLst/>
                                <a:highlight>
                                  <a:srgbClr val="FFFFFF"/>
                                </a:highlight>
                                <a:latin typeface="Cambria Math" panose="02040503050406030204" pitchFamily="18" charset="0"/>
                                <a:ea typeface="宋体" pitchFamily="2" charset="-122"/>
                                <a:cs typeface="Times New Roman" panose="02020603050405020304" pitchFamily="18" charset="0"/>
                              </a:rPr>
                            </m:ctrlPr>
                          </m:sSubPr>
                          <m:e>
                            <m:r>
                              <a:rPr lang="en-US" altLang="zh-CN" sz="2000" i="1">
                                <a:solidFill>
                                  <a:srgbClr val="191B1F"/>
                                </a:solidFill>
                                <a:effectLst/>
                                <a:highlight>
                                  <a:srgbClr val="FFFFFF"/>
                                </a:highlight>
                                <a:latin typeface="Cambria Math" panose="02040503050406030204" pitchFamily="18" charset="0"/>
                                <a:ea typeface="宋体" pitchFamily="2" charset="-122"/>
                                <a:cs typeface="Times New Roman" panose="02020603050405020304" pitchFamily="18" charset="0"/>
                              </a:rPr>
                              <m:t>𝑥</m:t>
                            </m:r>
                          </m:e>
                          <m:sub>
                            <m:r>
                              <a:rPr lang="en-US" altLang="zh-CN" sz="2000" i="1">
                                <a:solidFill>
                                  <a:srgbClr val="191B1F"/>
                                </a:solidFill>
                                <a:effectLst/>
                                <a:highlight>
                                  <a:srgbClr val="FFFFFF"/>
                                </a:highlight>
                                <a:latin typeface="Cambria Math" panose="02040503050406030204" pitchFamily="18" charset="0"/>
                                <a:ea typeface="宋体" pitchFamily="2" charset="-122"/>
                                <a:cs typeface="Times New Roman" panose="02020603050405020304" pitchFamily="18" charset="0"/>
                              </a:rPr>
                              <m:t>𝑡</m:t>
                            </m:r>
                          </m:sub>
                        </m:sSub>
                      </m:e>
                    </m:d>
                    <m:r>
                      <a:rPr lang="en-US" altLang="zh-CN" sz="2000" b="1">
                        <a:solidFill>
                          <a:srgbClr val="191B1F"/>
                        </a:solidFill>
                        <a:effectLst/>
                        <a:highlight>
                          <a:srgbClr val="FFFFFF"/>
                        </a:highlight>
                        <a:latin typeface="Cambria Math" panose="02040503050406030204" pitchFamily="18" charset="0"/>
                        <a:ea typeface="宋体" pitchFamily="2" charset="-122"/>
                        <a:cs typeface="Times New Roman" panose="02020603050405020304" pitchFamily="18" charset="0"/>
                      </a:rPr>
                      <m:t>。</m:t>
                    </m:r>
                    <m:r>
                      <a:rPr lang="zh-CN" altLang="en-US" sz="2000" b="1" i="1">
                        <a:solidFill>
                          <a:srgbClr val="191B1F"/>
                        </a:solidFill>
                        <a:highlight>
                          <a:srgbClr val="FFFFFF"/>
                        </a:highlight>
                        <a:latin typeface="Cambria Math" panose="02040503050406030204" pitchFamily="18" charset="0"/>
                        <a:ea typeface="宋体" pitchFamily="2" charset="-122"/>
                        <a:cs typeface="Times New Roman" panose="02020603050405020304" pitchFamily="18" charset="0"/>
                      </a:rPr>
                      <m:t>有</m:t>
                    </m:r>
                    <m:r>
                      <a:rPr lang="zh-CN" altLang="en-US" sz="2000" b="1" i="1">
                        <a:solidFill>
                          <a:srgbClr val="191B1F"/>
                        </a:solidFill>
                        <a:highlight>
                          <a:srgbClr val="FFFFFF"/>
                        </a:highlight>
                        <a:latin typeface="Cambria Math" panose="02040503050406030204" pitchFamily="18" charset="0"/>
                        <a:ea typeface="宋体" pitchFamily="2" charset="-122"/>
                        <a:cs typeface="Times New Roman" panose="02020603050405020304" pitchFamily="18" charset="0"/>
                      </a:rPr>
                      <m:t>条件</m:t>
                    </m:r>
                    <m:r>
                      <a:rPr lang="zh-CN" altLang="en-US" sz="2000" b="1" i="1">
                        <a:solidFill>
                          <a:srgbClr val="191B1F"/>
                        </a:solidFill>
                        <a:highlight>
                          <a:srgbClr val="FFFFFF"/>
                        </a:highlight>
                        <a:latin typeface="Cambria Math" panose="02040503050406030204" pitchFamily="18" charset="0"/>
                        <a:ea typeface="宋体" pitchFamily="2" charset="-122"/>
                        <a:cs typeface="Times New Roman" panose="02020603050405020304" pitchFamily="18" charset="0"/>
                      </a:rPr>
                      <m:t>的</m:t>
                    </m:r>
                    <m:r>
                      <a:rPr lang="en-US" altLang="zh-CN" sz="2000">
                        <a:solidFill>
                          <a:srgbClr val="2A2B2E"/>
                        </a:solidFill>
                        <a:effectLst/>
                        <a:latin typeface="Cambria Math" panose="02040503050406030204" pitchFamily="18" charset="0"/>
                        <a:ea typeface="宋体" pitchFamily="2" charset="-122"/>
                        <a:cs typeface="Times New Roman" panose="02020603050405020304" pitchFamily="18" charset="0"/>
                      </a:rPr>
                      <m:t>扩散模型的</m:t>
                    </m:r>
                    <m:r>
                      <a:rPr lang="zh-CN" altLang="en-US" sz="2000" i="1">
                        <a:solidFill>
                          <a:srgbClr val="2A2B2E"/>
                        </a:solidFill>
                        <a:latin typeface="Cambria Math" panose="02040503050406030204" pitchFamily="18" charset="0"/>
                        <a:ea typeface="宋体" pitchFamily="2" charset="-122"/>
                        <a:cs typeface="Times New Roman" panose="02020603050405020304" pitchFamily="18" charset="0"/>
                      </a:rPr>
                      <m:t>优化</m:t>
                    </m:r>
                    <m:r>
                      <a:rPr lang="en-US" altLang="zh-CN" sz="2000">
                        <a:solidFill>
                          <a:srgbClr val="2A2B2E"/>
                        </a:solidFill>
                        <a:effectLst/>
                        <a:latin typeface="Cambria Math" panose="02040503050406030204" pitchFamily="18" charset="0"/>
                        <a:ea typeface="宋体" pitchFamily="2" charset="-122"/>
                        <a:cs typeface="Times New Roman" panose="02020603050405020304" pitchFamily="18" charset="0"/>
                      </a:rPr>
                      <m:t>目标就是是学习</m:t>
                    </m:r>
                    <m:r>
                      <m:rPr>
                        <m:sty m:val="p"/>
                      </m:rPr>
                      <a:rPr lang="en-US" altLang="zh-CN" sz="2000">
                        <a:solidFill>
                          <a:srgbClr val="2A2B2E"/>
                        </a:solidFill>
                        <a:effectLst/>
                        <a:latin typeface="Cambria Math" panose="02040503050406030204" pitchFamily="18" charset="0"/>
                        <a:ea typeface="宋体" pitchFamily="2" charset="-122"/>
                        <a:cs typeface="Times New Roman" panose="02020603050405020304" pitchFamily="18" charset="0"/>
                      </a:rPr>
                      <m:t>∇</m:t>
                    </m:r>
                    <m:func>
                      <m:funcPr>
                        <m:ctrlP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ctrlPr>
                      </m:funcPr>
                      <m:fName>
                        <m:r>
                          <m:rPr>
                            <m:sty m:val="p"/>
                          </m:rPr>
                          <a:rPr lang="en-US" altLang="zh-CN" sz="2000">
                            <a:solidFill>
                              <a:srgbClr val="2A2B2E"/>
                            </a:solidFill>
                            <a:effectLst/>
                            <a:latin typeface="Cambria Math" panose="02040503050406030204" pitchFamily="18" charset="0"/>
                            <a:ea typeface="宋体" pitchFamily="2" charset="-122"/>
                            <a:cs typeface="Times New Roman" panose="02020603050405020304" pitchFamily="18" charset="0"/>
                          </a:rPr>
                          <m:t>log</m:t>
                        </m:r>
                      </m:fName>
                      <m:e>
                        <m:sSub>
                          <m:sSubPr>
                            <m:ctrlP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ctrlPr>
                          </m:sSubPr>
                          <m:e>
                            <m: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t>𝑝</m:t>
                            </m:r>
                          </m:e>
                          <m:sub>
                            <m: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t>𝜃</m:t>
                            </m:r>
                          </m:sub>
                        </m:sSub>
                        <m:d>
                          <m:dPr>
                            <m:sepChr m:val="∣"/>
                            <m:ctrlP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ctrlPr>
                          </m:dPr>
                          <m:e>
                            <m:sSub>
                              <m:sSubPr>
                                <m:ctrlP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ctrlPr>
                              </m:sSubPr>
                              <m:e>
                                <m:r>
                                  <a:rPr lang="en-US" altLang="zh-CN" sz="2000" b="1" i="1">
                                    <a:solidFill>
                                      <a:srgbClr val="2A2B2E"/>
                                    </a:solidFill>
                                    <a:effectLst/>
                                    <a:latin typeface="Cambria Math" panose="02040503050406030204" pitchFamily="18" charset="0"/>
                                    <a:ea typeface="宋体" pitchFamily="2" charset="-122"/>
                                    <a:cs typeface="Times New Roman" panose="02020603050405020304" pitchFamily="18" charset="0"/>
                                  </a:rPr>
                                  <m:t>𝐱</m:t>
                                </m:r>
                              </m:e>
                              <m:sub>
                                <m:r>
                                  <a:rPr lang="en-US" altLang="zh-CN" sz="2000" i="1">
                                    <a:solidFill>
                                      <a:srgbClr val="2A2B2E"/>
                                    </a:solidFill>
                                    <a:effectLst/>
                                    <a:latin typeface="Cambria Math" panose="02040503050406030204" pitchFamily="18" charset="0"/>
                                    <a:ea typeface="宋体" pitchFamily="2" charset="-122"/>
                                    <a:cs typeface="Times New Roman" panose="02020603050405020304" pitchFamily="18" charset="0"/>
                                  </a:rPr>
                                  <m:t>𝑡</m:t>
                                </m:r>
                              </m:sub>
                            </m:sSub>
                          </m:e>
                          <m:e>
                            <m:r>
                              <a:rPr lang="en-US" altLang="zh-CN" sz="2000" b="1" i="1">
                                <a:solidFill>
                                  <a:srgbClr val="2A2B2E"/>
                                </a:solidFill>
                                <a:effectLst/>
                                <a:latin typeface="Cambria Math" panose="02040503050406030204" pitchFamily="18" charset="0"/>
                                <a:ea typeface="宋体" pitchFamily="2" charset="-122"/>
                                <a:cs typeface="Times New Roman" panose="02020603050405020304" pitchFamily="18" charset="0"/>
                              </a:rPr>
                              <m:t>𝐲</m:t>
                            </m:r>
                          </m:e>
                        </m:d>
                      </m:e>
                    </m:func>
                  </m:oMath>
                </a14:m>
                <a:endParaRPr lang="en-US" altLang="zh-CN" sz="2000" dirty="0">
                  <a:solidFill>
                    <a:srgbClr val="2A2B2E"/>
                  </a:solidFill>
                  <a:effectLst/>
                  <a:latin typeface="Times New Roman" panose="02020603050405020304" pitchFamily="18" charset="0"/>
                  <a:ea typeface="宋体" pitchFamily="2"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187475" y="1086871"/>
                <a:ext cx="9166285" cy="707886"/>
              </a:xfrm>
              <a:prstGeom prst="rect">
                <a:avLst/>
              </a:prstGeom>
              <a:blipFill rotWithShape="1">
                <a:blip r:embed="rId1"/>
                <a:stretch>
                  <a:fillRect t="-55" r="1" b="35"/>
                </a:stretch>
              </a:blipFill>
            </p:spPr>
            <p:txBody>
              <a:bodyPr/>
              <a:lstStyle/>
              <a:p>
                <a:r>
                  <a:rPr lang="zh-CN" altLang="en-US">
                    <a:noFill/>
                  </a:rPr>
                  <a:t> </a:t>
                </a:r>
              </a:p>
            </p:txBody>
          </p:sp>
        </mc:Fallback>
      </mc:AlternateContent>
      <p:pic>
        <p:nvPicPr>
          <p:cNvPr id="16" name="图片 15"/>
          <p:cNvPicPr>
            <a:picLocks noChangeAspect="1"/>
          </p:cNvPicPr>
          <p:nvPr/>
        </p:nvPicPr>
        <p:blipFill>
          <a:blip r:embed="rId2"/>
          <a:stretch>
            <a:fillRect/>
          </a:stretch>
        </p:blipFill>
        <p:spPr>
          <a:xfrm>
            <a:off x="1838240" y="1811576"/>
            <a:ext cx="7772400" cy="2208746"/>
          </a:xfrm>
          <a:prstGeom prst="rect">
            <a:avLst/>
          </a:prstGeom>
        </p:spPr>
      </p:pic>
      <p:sp>
        <p:nvSpPr>
          <p:cNvPr id="19" name="文本框 18"/>
          <p:cNvSpPr txBox="1"/>
          <p:nvPr/>
        </p:nvSpPr>
        <p:spPr>
          <a:xfrm>
            <a:off x="860909" y="4237673"/>
            <a:ext cx="10659374" cy="1477328"/>
          </a:xfrm>
          <a:prstGeom prst="rect">
            <a:avLst/>
          </a:prstGeom>
          <a:noFill/>
        </p:spPr>
        <p:txBody>
          <a:bodyPr wrap="square">
            <a:spAutoFit/>
          </a:bodyPr>
          <a:lstStyle/>
          <a:p>
            <a:r>
              <a:rPr lang="zh-CN" altLang="zh-CN" sz="18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基于条件生成的梯度拆解成</a:t>
            </a:r>
            <a:r>
              <a:rPr lang="zh-CN" altLang="en-US" b="1" dirty="0">
                <a:solidFill>
                  <a:srgbClr val="191B1F"/>
                </a:solidFill>
                <a:highlight>
                  <a:srgbClr val="FFFFFF"/>
                </a:highlight>
                <a:latin typeface="Times New Roman" panose="02020603050405020304" pitchFamily="18" charset="0"/>
                <a:ea typeface="宋体" pitchFamily="2" charset="-122"/>
                <a:cs typeface="Times New Roman" panose="02020603050405020304" pitchFamily="18" charset="0"/>
              </a:rPr>
              <a:t>了</a:t>
            </a:r>
            <a:r>
              <a:rPr lang="zh-CN" altLang="zh-CN" sz="18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一个常规的无条件生成的梯度</a:t>
            </a:r>
            <a:r>
              <a:rPr lang="zh-CN" altLang="en-US" sz="18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和</a:t>
            </a:r>
            <a:r>
              <a:rPr lang="zh-CN" altLang="zh-CN" sz="18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一个基于显式分类器的梯度</a:t>
            </a: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a:t>
            </a:r>
            <a:endParaRPr lang="en-US"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endParaRPr>
          </a:p>
          <a:p>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使用之前</a:t>
            </a:r>
            <a:r>
              <a:rPr lang="en-US" altLang="zh-CN" sz="1800" dirty="0">
                <a:solidFill>
                  <a:srgbClr val="191B1F"/>
                </a:solidFill>
                <a:effectLst/>
                <a:highlight>
                  <a:srgbClr val="FFFFFF"/>
                </a:highlight>
                <a:latin typeface="Times New Roman" panose="02020603050405020304" pitchFamily="18" charset="0"/>
                <a:ea typeface="宋体" pitchFamily="2" charset="-122"/>
                <a:cs typeface="宋体" pitchFamily="2" charset="-122"/>
              </a:rPr>
              <a:t>DDPM</a:t>
            </a: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的方式继续训练一个无条件生成模型</a:t>
            </a:r>
            <a:endParaRPr lang="en-US"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endParaRPr>
          </a:p>
          <a:p>
            <a:r>
              <a:rPr lang="zh-CN" altLang="zh-CN" sz="1800" b="1" dirty="0">
                <a:effectLst/>
                <a:latin typeface="宋体" pitchFamily="2" charset="-122"/>
                <a:ea typeface="宋体" pitchFamily="2" charset="-122"/>
                <a:cs typeface="宋体" pitchFamily="2" charset="-122"/>
              </a:rPr>
              <a:t>额外训练一个基于噪声输入的分类器，推理时每一步都额外计算</a:t>
            </a:r>
            <a:r>
              <a:rPr lang="en-US" altLang="zh-CN" sz="1800" b="1" dirty="0">
                <a:solidFill>
                  <a:srgbClr val="191B1F"/>
                </a:solidFill>
                <a:effectLst/>
                <a:highlight>
                  <a:srgbClr val="FFFFFF"/>
                </a:highlight>
                <a:latin typeface="Times New Roman" panose="02020603050405020304" pitchFamily="18" charset="0"/>
                <a:ea typeface="宋体" pitchFamily="2" charset="-122"/>
                <a:cs typeface="宋体" pitchFamily="2" charset="-122"/>
              </a:rPr>
              <a:t>classifier</a:t>
            </a:r>
            <a:r>
              <a:rPr lang="zh-CN" altLang="zh-CN" sz="1800" b="1"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的梯度。</a:t>
            </a:r>
            <a:endParaRPr lang="en-US" altLang="zh-CN" sz="1800" b="1" dirty="0">
              <a:effectLst/>
              <a:latin typeface="Times New Roman" panose="02020603050405020304" pitchFamily="18" charset="0"/>
              <a:ea typeface="宋体" pitchFamily="2" charset="-122"/>
              <a:cs typeface="Times New Roman" panose="02020603050405020304" pitchFamily="18" charset="0"/>
            </a:endParaRPr>
          </a:p>
          <a:p>
            <a:endParaRPr lang="en-US" altLang="zh-CN" sz="1800" b="1" dirty="0">
              <a:effectLst/>
              <a:latin typeface="Times New Roman" panose="02020603050405020304" pitchFamily="18" charset="0"/>
              <a:ea typeface="宋体" pitchFamily="2" charset="-122"/>
              <a:cs typeface="Times New Roman" panose="02020603050405020304" pitchFamily="18" charset="0"/>
            </a:endParaRPr>
          </a:p>
          <a:p>
            <a:r>
              <a:rPr lang="zh-CN" altLang="zh-CN" sz="1800" b="1" dirty="0">
                <a:effectLst/>
                <a:latin typeface="Times New Roman" panose="02020603050405020304" pitchFamily="18" charset="0"/>
                <a:ea typeface="宋体" pitchFamily="2" charset="-122"/>
                <a:cs typeface="Times New Roman" panose="02020603050405020304" pitchFamily="18" charset="0"/>
              </a:rPr>
              <a:t>「</a:t>
            </a:r>
            <a:r>
              <a:rPr lang="en-US" altLang="zh-CN" sz="1800" b="1" i="1" dirty="0">
                <a:effectLst/>
                <a:latin typeface="Times New Roman" panose="02020603050405020304" pitchFamily="18" charset="0"/>
                <a:ea typeface="宋体" pitchFamily="2" charset="-122"/>
                <a:cs typeface="宋体" pitchFamily="2" charset="-122"/>
              </a:rPr>
              <a:t>Diffusion Models Beat GANs on Image Synthesis</a:t>
            </a:r>
            <a:r>
              <a:rPr lang="zh-CN" altLang="zh-CN" sz="1800" i="1" dirty="0">
                <a:effectLst/>
                <a:latin typeface="Times New Roman" panose="02020603050405020304" pitchFamily="18" charset="0"/>
                <a:ea typeface="宋体" pitchFamily="2" charset="-122"/>
                <a:cs typeface="Times New Roman" panose="02020603050405020304" pitchFamily="18" charset="0"/>
              </a:rPr>
              <a:t>」</a:t>
            </a:r>
            <a:r>
              <a:rPr lang="en-US" altLang="zh-CN" sz="1800" i="1" dirty="0">
                <a:effectLst/>
                <a:latin typeface="Times New Roman" panose="02020603050405020304" pitchFamily="18" charset="0"/>
                <a:ea typeface="宋体" pitchFamily="2" charset="-122"/>
                <a:cs typeface="Times New Roman" panose="02020603050405020304" pitchFamily="18" charset="0"/>
              </a:rPr>
              <a:t>——</a:t>
            </a:r>
            <a:r>
              <a:rPr lang="en-US" altLang="zh-CN" sz="1800" dirty="0">
                <a:effectLst/>
                <a:latin typeface="Times New Roman" panose="02020603050405020304" pitchFamily="18" charset="0"/>
                <a:ea typeface="宋体" pitchFamily="2" charset="-122"/>
                <a:cs typeface="宋体" pitchFamily="2" charset="-122"/>
              </a:rPr>
              <a:t>Classifier Guidance</a:t>
            </a:r>
            <a:r>
              <a:rPr lang="zh-CN" altLang="zh-CN" sz="1800" dirty="0">
                <a:effectLst/>
                <a:latin typeface="Times New Roman" panose="02020603050405020304" pitchFamily="18" charset="0"/>
                <a:ea typeface="宋体" pitchFamily="2" charset="-122"/>
                <a:cs typeface="Times New Roman" panose="02020603050405020304" pitchFamily="18" charset="0"/>
              </a:rPr>
              <a:t>，使得扩散模型</a:t>
            </a:r>
            <a:r>
              <a:rPr lang="zh-CN" altLang="zh-CN" sz="1800" b="1" dirty="0">
                <a:effectLst/>
                <a:latin typeface="Times New Roman" panose="02020603050405020304" pitchFamily="18" charset="0"/>
                <a:ea typeface="宋体" pitchFamily="2" charset="-122"/>
                <a:cs typeface="Times New Roman" panose="02020603050405020304" pitchFamily="18" charset="0"/>
              </a:rPr>
              <a:t>能够按类生成</a:t>
            </a:r>
            <a:r>
              <a:rPr lang="zh-CN" altLang="zh-CN" sz="1800" dirty="0">
                <a:effectLst/>
                <a:latin typeface="Times New Roman" panose="02020603050405020304" pitchFamily="18" charset="0"/>
                <a:ea typeface="宋体" pitchFamily="2" charset="-122"/>
                <a:cs typeface="Times New Roman" panose="02020603050405020304" pitchFamily="18" charset="0"/>
              </a:rPr>
              <a:t>。</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4067139" cy="461665"/>
          </a:xfrm>
          <a:prstGeom prst="rect">
            <a:avLst/>
          </a:prstGeom>
          <a:noFill/>
        </p:spPr>
        <p:txBody>
          <a:bodyPr wrap="none" rtlCol="0">
            <a:spAutoFit/>
          </a:bodyPr>
          <a:lstStyle/>
          <a:p>
            <a:r>
              <a:rPr lang="en-US" altLang="zh-CN" sz="24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Conditional Diffusion Models</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5" name="文本框 4"/>
          <p:cNvSpPr txBox="1"/>
          <p:nvPr/>
        </p:nvSpPr>
        <p:spPr>
          <a:xfrm>
            <a:off x="1075426" y="1541400"/>
            <a:ext cx="10041147" cy="2400657"/>
          </a:xfrm>
          <a:prstGeom prst="rect">
            <a:avLst/>
          </a:prstGeom>
          <a:noFill/>
        </p:spPr>
        <p:txBody>
          <a:bodyPr wrap="square">
            <a:spAutoFit/>
          </a:bodyPr>
          <a:lstStyle/>
          <a:p>
            <a:pPr>
              <a:spcBef>
                <a:spcPts val="900"/>
              </a:spcBef>
              <a:spcAft>
                <a:spcPts val="900"/>
              </a:spcAft>
            </a:pPr>
            <a:r>
              <a:rPr lang="zh-CN" altLang="en-US"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利用分类器进行</a:t>
            </a: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图像引导生成方法</a:t>
            </a:r>
            <a:r>
              <a:rPr lang="zh-CN" altLang="en-US"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a:t>
            </a:r>
            <a:endParaRPr lang="en-US"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缺点</a:t>
            </a:r>
            <a:r>
              <a:rPr lang="en-US"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a:t>
            </a:r>
            <a:endParaRPr lang="zh-CN" altLang="zh-CN" sz="1800" dirty="0">
              <a:effectLst/>
              <a:latin typeface="宋体" pitchFamily="2" charset="-122"/>
              <a:ea typeface="宋体" pitchFamily="2" charset="-122"/>
              <a:cs typeface="宋体" pitchFamily="2" charset="-122"/>
            </a:endParaRPr>
          </a:p>
          <a:p>
            <a:pPr marL="342900" lvl="0" indent="-342900">
              <a:spcBef>
                <a:spcPts val="900"/>
              </a:spcBef>
              <a:spcAft>
                <a:spcPts val="900"/>
              </a:spcAft>
              <a:buFont typeface="Times New Roman" panose="02020603050405020304" pitchFamily="18" charset="0"/>
              <a:buChar char="-"/>
            </a:pP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在噪声图像上的分类判断</a:t>
            </a:r>
            <a:r>
              <a:rPr lang="zh-CN" altLang="en-US"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a:t>
            </a: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无法复用</a:t>
            </a:r>
            <a:r>
              <a:rPr lang="zh-CN" altLang="en-US" dirty="0">
                <a:solidFill>
                  <a:srgbClr val="191B1F"/>
                </a:solidFill>
                <a:highlight>
                  <a:srgbClr val="FFFFFF"/>
                </a:highlight>
                <a:latin typeface="Times New Roman" panose="02020603050405020304" pitchFamily="18" charset="0"/>
                <a:ea typeface="宋体" pitchFamily="2" charset="-122"/>
                <a:cs typeface="Times New Roman" panose="02020603050405020304" pitchFamily="18" charset="0"/>
              </a:rPr>
              <a:t>现有的</a:t>
            </a: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分类模型，必须额外训练一个新的模型。</a:t>
            </a:r>
            <a:endParaRPr lang="zh-CN" altLang="zh-CN" sz="1800" dirty="0">
              <a:effectLst/>
              <a:latin typeface="宋体" pitchFamily="2" charset="-122"/>
              <a:ea typeface="宋体" pitchFamily="2" charset="-122"/>
              <a:cs typeface="宋体" pitchFamily="2" charset="-122"/>
            </a:endParaRPr>
          </a:p>
          <a:p>
            <a:pPr marL="342900" lvl="0" indent="-342900">
              <a:spcBef>
                <a:spcPts val="900"/>
              </a:spcBef>
              <a:spcAft>
                <a:spcPts val="900"/>
              </a:spcAft>
              <a:buFont typeface="Times New Roman" panose="02020603050405020304" pitchFamily="18" charset="0"/>
              <a:buChar char="-"/>
            </a:pPr>
            <a:r>
              <a:rPr lang="zh-CN" altLang="zh-CN" sz="1800" dirty="0">
                <a:solidFill>
                  <a:srgbClr val="191B1F"/>
                </a:solidFill>
                <a:effectLst/>
                <a:highlight>
                  <a:srgbClr val="FFFFFF"/>
                </a:highlight>
                <a:latin typeface="Times New Roman" panose="02020603050405020304" pitchFamily="18" charset="0"/>
                <a:ea typeface="宋体" pitchFamily="2" charset="-122"/>
                <a:cs typeface="Times New Roman" panose="02020603050405020304" pitchFamily="18" charset="0"/>
              </a:rPr>
              <a:t>并且只能按照类别生成限制了其使用场景，</a:t>
            </a:r>
            <a:r>
              <a:rPr lang="zh-CN" altLang="zh-CN" sz="1800" b="1" dirty="0">
                <a:solidFill>
                  <a:srgbClr val="191B1F"/>
                </a:solidFill>
                <a:effectLst/>
                <a:highlight>
                  <a:srgbClr val="FFFFFF"/>
                </a:highlight>
                <a:latin typeface="Times New Roman" panose="02020603050405020304" pitchFamily="18" charset="0"/>
                <a:ea typeface="宋体" pitchFamily="2" charset="-122"/>
              </a:rPr>
              <a:t>多样性</a:t>
            </a:r>
            <a:r>
              <a:rPr lang="zh-CN" altLang="en-US" sz="1800" b="1" dirty="0">
                <a:solidFill>
                  <a:srgbClr val="191B1F"/>
                </a:solidFill>
                <a:effectLst/>
                <a:highlight>
                  <a:srgbClr val="FFFFFF"/>
                </a:highlight>
                <a:latin typeface="Times New Roman" panose="02020603050405020304" pitchFamily="18" charset="0"/>
                <a:ea typeface="宋体" pitchFamily="2" charset="-122"/>
              </a:rPr>
              <a:t>下降</a:t>
            </a:r>
            <a:endParaRPr lang="en-US" altLang="zh-CN" sz="1800" b="1" dirty="0">
              <a:solidFill>
                <a:srgbClr val="191B1F"/>
              </a:solidFill>
              <a:effectLst/>
              <a:highlight>
                <a:srgbClr val="FFFFFF"/>
              </a:highlight>
              <a:latin typeface="Times New Roman" panose="02020603050405020304" pitchFamily="18" charset="0"/>
              <a:ea typeface="宋体" pitchFamily="2" charset="-122"/>
            </a:endParaRPr>
          </a:p>
          <a:p>
            <a:pPr marL="342900" indent="-342900">
              <a:spcBef>
                <a:spcPts val="900"/>
              </a:spcBef>
              <a:spcAft>
                <a:spcPts val="900"/>
              </a:spcAft>
              <a:buFont typeface="Times New Roman" panose="02020603050405020304" pitchFamily="18" charset="0"/>
              <a:buChar char="-"/>
            </a:pPr>
            <a:r>
              <a:rPr lang="zh-CN" altLang="zh-CN" sz="1800" dirty="0">
                <a:solidFill>
                  <a:srgbClr val="2A2B2E"/>
                </a:solidFill>
                <a:effectLst/>
                <a:latin typeface="Times New Roman" panose="02020603050405020304" pitchFamily="18" charset="0"/>
                <a:ea typeface="宋体" pitchFamily="2" charset="-122"/>
                <a:cs typeface="Times New Roman" panose="02020603050405020304" pitchFamily="18" charset="0"/>
              </a:rPr>
              <a:t>像文本这样的数据很难归入类。</a:t>
            </a:r>
            <a:r>
              <a:rPr lang="zh-CN" altLang="en-US" dirty="0">
                <a:solidFill>
                  <a:srgbClr val="2A2B2E"/>
                </a:solidFill>
                <a:latin typeface="Times New Roman" panose="02020603050405020304" pitchFamily="18" charset="0"/>
                <a:ea typeface="宋体" pitchFamily="2" charset="-122"/>
                <a:cs typeface="Times New Roman" panose="02020603050405020304" pitchFamily="18" charset="0"/>
              </a:rPr>
              <a:t>自由格式的文本无法</a:t>
            </a:r>
            <a:r>
              <a:rPr lang="zh-CN" altLang="zh-CN" sz="1800" dirty="0">
                <a:solidFill>
                  <a:srgbClr val="2A2B2E"/>
                </a:solidFill>
                <a:effectLst/>
                <a:latin typeface="Times New Roman" panose="02020603050405020304" pitchFamily="18" charset="0"/>
                <a:ea typeface="宋体" pitchFamily="2" charset="-122"/>
                <a:cs typeface="Times New Roman" panose="02020603050405020304" pitchFamily="18" charset="0"/>
              </a:rPr>
              <a:t>作为条件向量</a:t>
            </a:r>
            <a:r>
              <a:rPr lang="en-US" altLang="zh-CN" sz="1800" dirty="0">
                <a:effectLst/>
                <a:latin typeface="Times New Roman" panose="02020603050405020304" pitchFamily="18" charset="0"/>
                <a:ea typeface="宋体" pitchFamily="2" charset="-122"/>
                <a:cs typeface="宋体" pitchFamily="2" charset="-122"/>
              </a:rPr>
              <a:t>y</a:t>
            </a:r>
            <a:r>
              <a:rPr lang="zh-CN" altLang="zh-CN" sz="1800" dirty="0">
                <a:effectLst/>
                <a:latin typeface="宋体" pitchFamily="2" charset="-122"/>
                <a:ea typeface="Times New Roman" panose="02020603050405020304" pitchFamily="18" charset="0"/>
                <a:cs typeface="宋体" pitchFamily="2" charset="-122"/>
              </a:rPr>
              <a:t> </a:t>
            </a:r>
            <a:endParaRPr lang="en-US" altLang="zh-CN" dirty="0">
              <a:latin typeface="宋体" pitchFamily="2" charset="-122"/>
              <a:ea typeface="宋体" pitchFamily="2" charset="-122"/>
              <a:cs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2105" y="253857"/>
            <a:ext cx="4747453" cy="461665"/>
          </a:xfrm>
          <a:prstGeom prst="rect">
            <a:avLst/>
          </a:prstGeom>
          <a:noFill/>
        </p:spPr>
        <p:txBody>
          <a:bodyPr wrap="none" rtlCol="0">
            <a:spAutoFit/>
          </a:bodyPr>
          <a:lstStyle/>
          <a:p>
            <a:r>
              <a:rPr lang="en-US" altLang="zh-CN" sz="2400" b="1" dirty="0">
                <a:solidFill>
                  <a:srgbClr val="191B1F"/>
                </a:solidFill>
                <a:effectLst/>
                <a:highlight>
                  <a:srgbClr val="FFFFFF"/>
                </a:highlight>
                <a:latin typeface="Times New Roman" panose="02020603050405020304" pitchFamily="18" charset="0"/>
                <a:ea typeface="宋体" pitchFamily="2" charset="-122"/>
              </a:rPr>
              <a:t>Classifier-Free Diffusion Guidance</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5" name="文本框 4"/>
          <p:cNvSpPr txBox="1"/>
          <p:nvPr/>
        </p:nvSpPr>
        <p:spPr>
          <a:xfrm>
            <a:off x="634383" y="715523"/>
            <a:ext cx="11283350" cy="1508105"/>
          </a:xfrm>
          <a:prstGeom prst="rect">
            <a:avLst/>
          </a:prstGeom>
          <a:noFill/>
        </p:spPr>
        <p:txBody>
          <a:bodyPr wrap="square">
            <a:spAutoFit/>
          </a:bodyPr>
          <a:lstStyle/>
          <a:p>
            <a:r>
              <a:rPr lang="zh-CN" altLang="zh-CN" sz="2000" b="1" dirty="0">
                <a:solidFill>
                  <a:srgbClr val="191B1F"/>
                </a:solidFill>
                <a:effectLst/>
                <a:highlight>
                  <a:srgbClr val="FFFFFF"/>
                </a:highlight>
                <a:latin typeface="Times New Roman" panose="02020603050405020304" pitchFamily="18" charset="0"/>
                <a:ea typeface="宋体" pitchFamily="2" charset="-122"/>
              </a:rPr>
              <a:t>《</a:t>
            </a:r>
            <a:r>
              <a:rPr lang="en-US" altLang="zh-CN" sz="1800" b="1" dirty="0">
                <a:solidFill>
                  <a:srgbClr val="191B1F"/>
                </a:solidFill>
                <a:effectLst/>
                <a:highlight>
                  <a:srgbClr val="FFFFFF"/>
                </a:highlight>
                <a:latin typeface="Times New Roman" panose="02020603050405020304" pitchFamily="18" charset="0"/>
                <a:ea typeface="宋体" pitchFamily="2" charset="-122"/>
              </a:rPr>
              <a:t>Classifier-Free Diffusion Guidance</a:t>
            </a:r>
            <a:r>
              <a:rPr lang="zh-CN" altLang="zh-CN" sz="2000" b="1" dirty="0">
                <a:solidFill>
                  <a:srgbClr val="191B1F"/>
                </a:solidFill>
                <a:effectLst/>
                <a:highlight>
                  <a:srgbClr val="FFFFFF"/>
                </a:highlight>
                <a:latin typeface="Times New Roman" panose="02020603050405020304" pitchFamily="18" charset="0"/>
                <a:ea typeface="宋体" pitchFamily="2" charset="-122"/>
              </a:rPr>
              <a:t>》</a:t>
            </a:r>
            <a:r>
              <a:rPr lang="zh-CN" altLang="zh-CN" sz="1800" b="1" dirty="0">
                <a:solidFill>
                  <a:srgbClr val="191B1F"/>
                </a:solidFill>
                <a:effectLst/>
                <a:highlight>
                  <a:srgbClr val="FFFFFF"/>
                </a:highlight>
                <a:latin typeface="Times New Roman" panose="02020603050405020304" pitchFamily="18" charset="0"/>
                <a:ea typeface="宋体" pitchFamily="2" charset="-122"/>
              </a:rPr>
              <a:t>：</a:t>
            </a:r>
            <a:endParaRPr lang="zh-CN" altLang="zh-CN" sz="2000" b="1" dirty="0">
              <a:effectLst/>
              <a:highlight>
                <a:srgbClr val="FFFFFF"/>
              </a:highlight>
              <a:latin typeface="宋体" pitchFamily="2" charset="-122"/>
              <a:ea typeface="宋体" pitchFamily="2" charset="-122"/>
            </a:endParaRPr>
          </a:p>
          <a:p>
            <a:r>
              <a:rPr lang="zh-CN" altLang="zh-CN" sz="1800" b="0" dirty="0">
                <a:solidFill>
                  <a:srgbClr val="191B1F"/>
                </a:solidFill>
                <a:effectLst/>
                <a:highlight>
                  <a:srgbClr val="FFFFFF"/>
                </a:highlight>
                <a:latin typeface="Times New Roman" panose="02020603050405020304" pitchFamily="18" charset="0"/>
                <a:ea typeface="宋体" pitchFamily="2" charset="-122"/>
              </a:rPr>
              <a:t>用贝叶斯将显式分类器的梯度再拆解为两项</a:t>
            </a:r>
            <a:r>
              <a:rPr lang="zh-CN" altLang="zh-CN" sz="1800" b="1" dirty="0">
                <a:solidFill>
                  <a:srgbClr val="191B1F"/>
                </a:solidFill>
                <a:effectLst/>
                <a:highlight>
                  <a:srgbClr val="FFFFFF"/>
                </a:highlight>
                <a:latin typeface="Times New Roman" panose="02020603050405020304" pitchFamily="18" charset="0"/>
                <a:ea typeface="宋体" pitchFamily="2" charset="-122"/>
              </a:rPr>
              <a:t>，</a:t>
            </a:r>
            <a:endParaRPr lang="en-US" altLang="zh-CN" b="1" dirty="0">
              <a:solidFill>
                <a:srgbClr val="191B1F"/>
              </a:solidFill>
              <a:highlight>
                <a:srgbClr val="FFFFFF"/>
              </a:highlight>
              <a:latin typeface="Times New Roman" panose="02020603050405020304" pitchFamily="18" charset="0"/>
              <a:ea typeface="宋体" pitchFamily="2" charset="-122"/>
            </a:endParaRPr>
          </a:p>
          <a:p>
            <a:r>
              <a:rPr lang="zh-CN" altLang="zh-CN" sz="1800" b="1" dirty="0">
                <a:solidFill>
                  <a:srgbClr val="191B1F"/>
                </a:solidFill>
                <a:effectLst/>
                <a:highlight>
                  <a:srgbClr val="FFFFFF"/>
                </a:highlight>
                <a:latin typeface="Times New Roman" panose="02020603050405020304" pitchFamily="18" charset="0"/>
                <a:ea typeface="宋体" pitchFamily="2" charset="-122"/>
              </a:rPr>
              <a:t>无条件生成的梯度预估模型（例如常规的</a:t>
            </a:r>
            <a:r>
              <a:rPr lang="en-US" altLang="zh-CN" sz="1800" b="1" dirty="0">
                <a:solidFill>
                  <a:srgbClr val="191B1F"/>
                </a:solidFill>
                <a:effectLst/>
                <a:highlight>
                  <a:srgbClr val="FFFFFF"/>
                </a:highlight>
                <a:latin typeface="Times New Roman" panose="02020603050405020304" pitchFamily="18" charset="0"/>
                <a:ea typeface="宋体" pitchFamily="2" charset="-122"/>
              </a:rPr>
              <a:t>DDPM</a:t>
            </a:r>
            <a:r>
              <a:rPr lang="zh-CN" altLang="zh-CN" sz="1800" b="1" dirty="0">
                <a:solidFill>
                  <a:srgbClr val="191B1F"/>
                </a:solidFill>
                <a:effectLst/>
                <a:highlight>
                  <a:srgbClr val="FFFFFF"/>
                </a:highlight>
                <a:latin typeface="Times New Roman" panose="02020603050405020304" pitchFamily="18" charset="0"/>
                <a:ea typeface="宋体" pitchFamily="2" charset="-122"/>
              </a:rPr>
              <a:t>），</a:t>
            </a:r>
            <a:endParaRPr lang="en-US" altLang="zh-CN" sz="1800" b="1" dirty="0">
              <a:solidFill>
                <a:srgbClr val="191B1F"/>
              </a:solidFill>
              <a:effectLst/>
              <a:highlight>
                <a:srgbClr val="FFFFFF"/>
              </a:highlight>
              <a:latin typeface="Times New Roman" panose="02020603050405020304" pitchFamily="18" charset="0"/>
              <a:ea typeface="宋体" pitchFamily="2" charset="-122"/>
            </a:endParaRPr>
          </a:p>
          <a:p>
            <a:r>
              <a:rPr lang="zh-CN" altLang="zh-CN" sz="1800" b="1" dirty="0">
                <a:solidFill>
                  <a:srgbClr val="191B1F"/>
                </a:solidFill>
                <a:effectLst/>
                <a:highlight>
                  <a:srgbClr val="FFFFFF"/>
                </a:highlight>
                <a:latin typeface="Times New Roman" panose="02020603050405020304" pitchFamily="18" charset="0"/>
                <a:ea typeface="宋体" pitchFamily="2" charset="-122"/>
              </a:rPr>
              <a:t>基于条件生成的梯度预估模型（条件生成可以建模为</a:t>
            </a:r>
            <a:r>
              <a:rPr lang="en-US" altLang="zh-CN" sz="1800" b="1" dirty="0" err="1">
                <a:solidFill>
                  <a:srgbClr val="191B1F"/>
                </a:solidFill>
                <a:effectLst/>
                <a:highlight>
                  <a:srgbClr val="FFFFFF"/>
                </a:highlight>
                <a:latin typeface="Times New Roman" panose="02020603050405020304" pitchFamily="18" charset="0"/>
                <a:ea typeface="宋体" pitchFamily="2" charset="-122"/>
              </a:rPr>
              <a:t>UNet+cross-attention</a:t>
            </a:r>
            <a:r>
              <a:rPr lang="zh-CN" altLang="zh-CN" sz="1800" b="1" dirty="0">
                <a:solidFill>
                  <a:srgbClr val="191B1F"/>
                </a:solidFill>
                <a:effectLst/>
                <a:highlight>
                  <a:srgbClr val="FFFFFF"/>
                </a:highlight>
                <a:latin typeface="Times New Roman" panose="02020603050405020304" pitchFamily="18" charset="0"/>
                <a:ea typeface="宋体" pitchFamily="2" charset="-122"/>
              </a:rPr>
              <a:t>）</a:t>
            </a:r>
            <a:r>
              <a:rPr lang="zh-CN" altLang="zh-CN" sz="1800" b="0" dirty="0">
                <a:solidFill>
                  <a:srgbClr val="191B1F"/>
                </a:solidFill>
                <a:effectLst/>
                <a:highlight>
                  <a:srgbClr val="FFFFFF"/>
                </a:highlight>
                <a:latin typeface="Times New Roman" panose="02020603050405020304" pitchFamily="18" charset="0"/>
                <a:ea typeface="宋体" pitchFamily="2" charset="-122"/>
              </a:rPr>
              <a:t>。</a:t>
            </a:r>
            <a:r>
              <a:rPr lang="zh-CN" altLang="en-US" dirty="0">
                <a:solidFill>
                  <a:srgbClr val="191B1F"/>
                </a:solidFill>
                <a:highlight>
                  <a:srgbClr val="FFFFFF"/>
                </a:highlight>
                <a:latin typeface="Times New Roman" panose="02020603050405020304" pitchFamily="18" charset="0"/>
                <a:ea typeface="宋体" pitchFamily="2" charset="-122"/>
              </a:rPr>
              <a:t>（把分类器模型变成噪声预测模型）</a:t>
            </a:r>
            <a:endParaRPr lang="zh-CN" altLang="zh-CN" sz="2000" b="1" dirty="0">
              <a:effectLst/>
              <a:highlight>
                <a:srgbClr val="FFFFFF"/>
              </a:highlight>
              <a:latin typeface="宋体" pitchFamily="2" charset="-122"/>
              <a:ea typeface="宋体" pitchFamily="2" charset="-122"/>
            </a:endParaRPr>
          </a:p>
        </p:txBody>
      </p:sp>
      <mc:AlternateContent xmlns:mc="http://schemas.openxmlformats.org/markup-compatibility/2006">
        <mc:Choice xmlns:a14="http://schemas.microsoft.com/office/drawing/2010/main" Requires="a14">
          <p:sp>
            <p:nvSpPr>
              <p:cNvPr id="6" name="文本框 5"/>
              <p:cNvSpPr txBox="1"/>
              <p:nvPr/>
            </p:nvSpPr>
            <p:spPr>
              <a:xfrm>
                <a:off x="247976" y="1999638"/>
                <a:ext cx="12676921" cy="4926541"/>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𝑞</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e>
                          <m:e>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𝑞</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𝑠</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𝑞</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e>
                        </m:mr>
                        <m:mr>
                          <m:e/>
                          <m:e>
                            <m:r>
                              <a:rPr lang="en-US" altLang="zh-CN" sz="1800" i="1">
                                <a:effectLst/>
                                <a:latin typeface="Cambria Math" panose="02040503050406030204" pitchFamily="18" charset="0"/>
                                <a:ea typeface="宋体"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itchFamily="2" charset="-122"/>
                                    <a:cs typeface="Times New Roman" panose="02020603050405020304" pitchFamily="18" charset="0"/>
                                  </a:rPr>
                                  <m:t>1</m:t>
                                </m:r>
                              </m:num>
                              <m:den>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rad>
                              </m:den>
                            </m:f>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𝑠</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𝑓</m:t>
                                </m:r>
                              </m:e>
                              <m:sub>
                                <m:r>
                                  <a:rPr lang="en-US" altLang="zh-CN" sz="1800" i="1">
                                    <a:effectLst/>
                                    <a:latin typeface="Cambria Math" panose="02040503050406030204" pitchFamily="18" charset="0"/>
                                    <a:ea typeface="宋体" pitchFamily="2" charset="-122"/>
                                    <a:cs typeface="Times New Roman" panose="02020603050405020304" pitchFamily="18" charset="0"/>
                                  </a:rPr>
                                  <m:t>𝜙</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e>
                        </m:mr>
                        <m:mr>
                          <m:e/>
                          <m:e>
                            <m:r>
                              <a:rPr lang="en-US" altLang="zh-CN" sz="1800" i="1">
                                <a:effectLst/>
                                <a:latin typeface="Cambria Math" panose="02040503050406030204" pitchFamily="18" charset="0"/>
                                <a:ea typeface="宋体"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itchFamily="2" charset="-122"/>
                                    <a:cs typeface="Times New Roman" panose="02020603050405020304" pitchFamily="18" charset="0"/>
                                  </a:rPr>
                                  <m:t>1</m:t>
                                </m:r>
                              </m:num>
                              <m:den>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rad>
                              </m:den>
                            </m:f>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𝑠</m:t>
                            </m:r>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rad>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𝑓</m:t>
                                </m:r>
                              </m:e>
                              <m:sub>
                                <m:r>
                                  <a:rPr lang="en-US" altLang="zh-CN" sz="1800" i="1">
                                    <a:effectLst/>
                                    <a:latin typeface="Cambria Math" panose="02040503050406030204" pitchFamily="18" charset="0"/>
                                    <a:ea typeface="宋体" pitchFamily="2" charset="-122"/>
                                    <a:cs typeface="Times New Roman" panose="02020603050405020304" pitchFamily="18" charset="0"/>
                                  </a:rPr>
                                  <m:t>𝜙</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e>
                        </m:mr>
                      </m:m>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𝑠</m:t>
                      </m:r>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rad>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𝑓</m:t>
                          </m:r>
                        </m:e>
                        <m:sub>
                          <m:r>
                            <a:rPr lang="en-US" altLang="zh-CN" sz="1800" i="1">
                              <a:effectLst/>
                              <a:latin typeface="Cambria Math" panose="02040503050406030204" pitchFamily="18" charset="0"/>
                              <a:ea typeface="宋体" pitchFamily="2" charset="-122"/>
                              <a:cs typeface="Times New Roman" panose="02020603050405020304" pitchFamily="18" charset="0"/>
                            </a:rPr>
                            <m:t>𝜙</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𝑝</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e>
                          <m:e>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𝑝</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𝑝</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e>
                        </m:mr>
                        <m:mr>
                          <m:e/>
                          <m:e>
                            <m:r>
                              <a:rPr lang="en-US" altLang="zh-CN" sz="1800" i="1">
                                <a:effectLst/>
                                <a:latin typeface="Cambria Math" panose="02040503050406030204" pitchFamily="18" charset="0"/>
                                <a:ea typeface="宋体"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itchFamily="2" charset="-122"/>
                                    <a:cs typeface="Times New Roman" panose="02020603050405020304" pitchFamily="18" charset="0"/>
                                  </a:rPr>
                                  <m:t>1</m:t>
                                </m:r>
                              </m:num>
                              <m:den>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rad>
                              </m:den>
                            </m:f>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𝝐</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𝐱</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𝐲</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e>
                        </m:mr>
                      </m:m>
                    </m:oMath>
                  </m:oMathPara>
                </a14:m>
                <a:endParaRPr lang="zh-CN" altLang="zh-CN" sz="1800" dirty="0">
                  <a:effectLst/>
                  <a:latin typeface="宋体" pitchFamily="2" charset="-122"/>
                  <a:ea typeface="宋体" pitchFamily="2" charset="-122"/>
                  <a:cs typeface="宋体" pitchFamily="2" charset="-122"/>
                </a:endParaRPr>
              </a:p>
              <a:p>
                <a:pPr>
                  <a:lnSpc>
                    <a:spcPts val="1690"/>
                  </a:lnSpc>
                  <a:spcAft>
                    <a:spcPts val="1800"/>
                  </a:spcAft>
                </a:pPr>
                <a:r>
                  <a:rPr lang="zh-CN" altLang="zh-CN" sz="1800" dirty="0">
                    <a:solidFill>
                      <a:srgbClr val="2A2B2E"/>
                    </a:solidFill>
                    <a:effectLst/>
                    <a:latin typeface="Times New Roman" panose="02020603050405020304" pitchFamily="18" charset="0"/>
                    <a:ea typeface="宋体" pitchFamily="2" charset="-122"/>
                    <a:cs typeface="Times New Roman" panose="02020603050405020304" pitchFamily="18" charset="0"/>
                  </a:rPr>
                  <a:t>因此，扩散过程的更新为</a:t>
                </a:r>
                <a:r>
                  <a:rPr lang="en-US" altLang="zh-CN" sz="1800" dirty="0">
                    <a:solidFill>
                      <a:srgbClr val="2A2B2E"/>
                    </a:solidFill>
                    <a:effectLst/>
                    <a:latin typeface="Times New Roman" panose="02020603050405020304" pitchFamily="18" charset="0"/>
                    <a:ea typeface="宋体" pitchFamily="2" charset="-122"/>
                    <a:cs typeface="宋体" pitchFamily="2" charset="-122"/>
                  </a:rPr>
                  <a:t>:</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acc>
                              <m:ac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a:effectLst/>
                                    <a:latin typeface="Cambria Math" panose="02040503050406030204" pitchFamily="18" charset="0"/>
                                    <a:ea typeface="宋体" pitchFamily="2" charset="-122"/>
                                    <a:cs typeface="Times New Roman" panose="02020603050405020304" pitchFamily="18" charset="0"/>
                                  </a:rPr>
                                  <m:t>𝝐</m:t>
                                </m:r>
                              </m:e>
                            </m:acc>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highlight>
                                      <a:srgbClr val="FFFF00"/>
                                    </a:highlight>
                                    <a:latin typeface="Cambria Math" panose="02040503050406030204" pitchFamily="18" charset="0"/>
                                    <a:ea typeface="宋体" pitchFamily="2" charset="-122"/>
                                    <a:cs typeface="Times New Roman" panose="02020603050405020304" pitchFamily="18" charset="0"/>
                                  </a:rPr>
                                  <m:t>,</m:t>
                                </m:r>
                                <m:r>
                                  <a:rPr lang="en-US" altLang="zh-CN" sz="1800" i="1">
                                    <a:effectLst/>
                                    <a:highlight>
                                      <a:srgbClr val="FFFF00"/>
                                    </a:highligh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e>
                            </m:d>
                          </m:e>
                          <m:e>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e>
                            </m:d>
                            <m:r>
                              <a:rPr lang="en-US" altLang="zh-CN" sz="1800" i="1">
                                <a:effectLst/>
                                <a:latin typeface="Cambria Math" panose="02040503050406030204" pitchFamily="18" charset="0"/>
                                <a:ea typeface="宋体" pitchFamily="2" charset="-122"/>
                                <a:cs typeface="Times New Roman" panose="02020603050405020304" pitchFamily="18" charset="0"/>
                              </a:rPr>
                              <m:t>−</m:t>
                            </m:r>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𝛼</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rad>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sub>
                            </m:sSub>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effectLst/>
                                    <a:latin typeface="Cambria Math" panose="02040503050406030204" pitchFamily="18" charset="0"/>
                                    <a:ea typeface="宋体" pitchFamily="2" charset="-122"/>
                                    <a:cs typeface="Times New Roman" panose="02020603050405020304" pitchFamily="18" charset="0"/>
                                  </a:rPr>
                                  <m:t>log</m:t>
                                </m:r>
                              </m:fName>
                              <m:e>
                                <m:r>
                                  <a:rPr lang="en-US" altLang="zh-CN" sz="1800" i="1">
                                    <a:effectLst/>
                                    <a:latin typeface="Cambria Math" panose="02040503050406030204" pitchFamily="18" charset="0"/>
                                    <a:ea typeface="宋体" pitchFamily="2" charset="-122"/>
                                    <a:cs typeface="Times New Roman" panose="02020603050405020304" pitchFamily="18" charset="0"/>
                                  </a:rPr>
                                  <m:t>𝑝</m:t>
                                </m:r>
                                <m:d>
                                  <m:dPr>
                                    <m:sep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宋体" pitchFamily="2" charset="-122"/>
                                        <a:cs typeface="Times New Roman" panose="02020603050405020304" pitchFamily="18" charset="0"/>
                                      </a:rPr>
                                      <m:t>𝐲</m:t>
                                    </m:r>
                                  </m:e>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e>
                            </m:func>
                          </m:e>
                        </m:mr>
                        <m:mr>
                          <m:e/>
                          <m:e>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e>
                            </m:d>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𝑠</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e>
                                </m:d>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e>
                                </m:d>
                              </m:e>
                            </m:d>
                          </m:e>
                        </m:mr>
                        <m:mr>
                          <m:e/>
                          <m:e>
                            <m:r>
                              <a:rPr lang="en-US" altLang="zh-CN" sz="1800" i="1">
                                <a:effectLst/>
                                <a:latin typeface="Cambria Math" panose="02040503050406030204" pitchFamily="18" charset="0"/>
                                <a:ea typeface="宋体" pitchFamily="2" charset="-122"/>
                                <a:cs typeface="Times New Roman" panose="02020603050405020304" pitchFamily="18" charset="0"/>
                              </a:rPr>
                              <m:t>=</m:t>
                            </m:r>
                            <m:d>
                              <m:dPr>
                                <m:ctrlPr>
                                  <a:rPr lang="zh-CN" altLang="zh-CN" sz="18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𝑠</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1</m:t>
                                </m:r>
                              </m:e>
                            </m:d>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𝝐</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𝐱</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highlight>
                                      <a:srgbClr val="FFFF00"/>
                                    </a:highlight>
                                    <a:latin typeface="Cambria Math" panose="02040503050406030204" pitchFamily="18" charset="0"/>
                                    <a:ea typeface="宋体" pitchFamily="2" charset="-122"/>
                                    <a:cs typeface="Times New Roman" panose="02020603050405020304" pitchFamily="18" charset="0"/>
                                  </a:rPr>
                                  <m:t>𝑡</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𝐲</m:t>
                                </m:r>
                              </m:e>
                            </m:d>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smtClean="0">
                                <a:solidFill>
                                  <a:schemeClr val="accent6">
                                    <a:lumMod val="75000"/>
                                  </a:schemeClr>
                                </a:solidFill>
                                <a:effectLst/>
                                <a:latin typeface="Cambria Math" panose="02040503050406030204" pitchFamily="18" charset="0"/>
                                <a:ea typeface="宋体" pitchFamily="2" charset="-122"/>
                                <a:cs typeface="Times New Roman" panose="02020603050405020304" pitchFamily="18" charset="0"/>
                              </a:rPr>
                              <m:t>𝑠</m:t>
                            </m:r>
                            <m:sSub>
                              <m:sSubPr>
                                <m:ctrlPr>
                                  <a:rPr lang="zh-CN" altLang="zh-CN" sz="1800" i="1">
                                    <a:solidFill>
                                      <a:schemeClr val="accent6">
                                        <a:lumMod val="7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6">
                                        <a:lumMod val="75000"/>
                                      </a:schemeClr>
                                    </a:solidFill>
                                    <a:effectLst/>
                                    <a:latin typeface="Cambria Math" panose="02040503050406030204" pitchFamily="18" charset="0"/>
                                    <a:ea typeface="宋体" pitchFamily="2" charset="-122"/>
                                    <a:cs typeface="Times New Roman" panose="02020603050405020304" pitchFamily="18" charset="0"/>
                                  </a:rPr>
                                  <m:t>𝝐</m:t>
                                </m:r>
                              </m:e>
                              <m:sub>
                                <m:r>
                                  <a:rPr lang="en-US" altLang="zh-CN" sz="1800" i="1">
                                    <a:solidFill>
                                      <a:schemeClr val="accent6">
                                        <a:lumMod val="75000"/>
                                      </a:schemeClr>
                                    </a:solidFill>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solidFill>
                                      <a:schemeClr val="accent6">
                                        <a:lumMod val="7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chemeClr val="accent6">
                                            <a:lumMod val="7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6">
                                            <a:lumMod val="75000"/>
                                          </a:schemeClr>
                                        </a:solidFill>
                                        <a:effectLst/>
                                        <a:latin typeface="Cambria Math" panose="02040503050406030204" pitchFamily="18" charset="0"/>
                                        <a:ea typeface="宋体" pitchFamily="2" charset="-122"/>
                                        <a:cs typeface="Times New Roman" panose="02020603050405020304" pitchFamily="18" charset="0"/>
                                      </a:rPr>
                                      <m:t>𝐱</m:t>
                                    </m:r>
                                  </m:e>
                                  <m:sub>
                                    <m:r>
                                      <a:rPr lang="en-US" altLang="zh-CN" sz="1800" i="1">
                                        <a:solidFill>
                                          <a:schemeClr val="accent6">
                                            <a:lumMod val="75000"/>
                                          </a:schemeClr>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chemeClr val="accent6">
                                        <a:lumMod val="75000"/>
                                      </a:schemeClr>
                                    </a:solidFill>
                                    <a:effectLst/>
                                    <a:latin typeface="Cambria Math" panose="02040503050406030204" pitchFamily="18" charset="0"/>
                                    <a:ea typeface="宋体" pitchFamily="2" charset="-122"/>
                                    <a:cs typeface="Times New Roman" panose="02020603050405020304" pitchFamily="18" charset="0"/>
                                  </a:rPr>
                                  <m:t>,</m:t>
                                </m:r>
                                <m:r>
                                  <a:rPr lang="en-US" altLang="zh-CN" sz="1800" i="1">
                                    <a:solidFill>
                                      <a:schemeClr val="accent6">
                                        <a:lumMod val="75000"/>
                                      </a:schemeClr>
                                    </a:solidFill>
                                    <a:effectLst/>
                                    <a:highlight>
                                      <a:srgbClr val="FFFF00"/>
                                    </a:highlight>
                                    <a:latin typeface="Cambria Math" panose="02040503050406030204" pitchFamily="18" charset="0"/>
                                    <a:ea typeface="宋体" pitchFamily="2" charset="-122"/>
                                    <a:cs typeface="Times New Roman" panose="02020603050405020304" pitchFamily="18" charset="0"/>
                                  </a:rPr>
                                  <m:t>𝑡</m:t>
                                </m:r>
                              </m:e>
                            </m:d>
                          </m:e>
                        </m:mr>
                      </m:m>
                    </m:oMath>
                  </m:oMathPara>
                </a14:m>
                <a:endParaRPr lang="zh-CN" altLang="zh-CN" sz="1800" dirty="0">
                  <a:effectLst/>
                  <a:latin typeface="宋体" pitchFamily="2" charset="-122"/>
                  <a:ea typeface="宋体" pitchFamily="2" charset="-122"/>
                  <a:cs typeface="宋体"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47976" y="1999638"/>
                <a:ext cx="12676921" cy="4926541"/>
              </a:xfrm>
              <a:prstGeom prst="rect">
                <a:avLst/>
              </a:prstGeom>
              <a:blipFill rotWithShape="1">
                <a:blip r:embed="rId1"/>
                <a:stretch>
                  <a:fillRect l="-3" r="1" b="5"/>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4067139" cy="461665"/>
          </a:xfrm>
          <a:prstGeom prst="rect">
            <a:avLst/>
          </a:prstGeom>
          <a:noFill/>
        </p:spPr>
        <p:txBody>
          <a:bodyPr wrap="none" rtlCol="0">
            <a:spAutoFit/>
          </a:bodyPr>
          <a:lstStyle/>
          <a:p>
            <a:r>
              <a:rPr lang="en-US" altLang="zh-CN" sz="24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Conditional Diffusion Models</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00855" y="838973"/>
                <a:ext cx="11284226" cy="1452577"/>
              </a:xfrm>
              <a:prstGeom prst="rect">
                <a:avLst/>
              </a:prstGeom>
              <a:noFill/>
            </p:spPr>
            <p:txBody>
              <a:bodyPr wrap="square">
                <a:spAutoFit/>
              </a:bodyPr>
              <a:lstStyle/>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分类器无关的引导（</a:t>
                </a:r>
                <a:r>
                  <a:rPr lang="en-US" altLang="zh-CN" sz="1800" dirty="0">
                    <a:effectLst/>
                    <a:latin typeface="Times New Roman" panose="02020603050405020304" pitchFamily="18" charset="0"/>
                    <a:ea typeface="宋体" pitchFamily="2" charset="-122"/>
                    <a:cs typeface="宋体" pitchFamily="2" charset="-122"/>
                  </a:rPr>
                  <a:t>Classifier-free guidance</a:t>
                </a:r>
                <a:r>
                  <a:rPr lang="zh-CN" altLang="zh-CN" sz="1800" dirty="0">
                    <a:effectLst/>
                    <a:latin typeface="Times New Roman" panose="02020603050405020304" pitchFamily="18" charset="0"/>
                    <a:ea typeface="宋体" pitchFamily="2" charset="-122"/>
                    <a:cs typeface="Times New Roman" panose="02020603050405020304" pitchFamily="18" charset="0"/>
                  </a:rPr>
                  <a:t>）</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marL="285750" indent="-285750">
                  <a:spcBef>
                    <a:spcPts val="900"/>
                  </a:spcBef>
                  <a:spcAft>
                    <a:spcPts val="900"/>
                  </a:spcAft>
                  <a:buFontTx/>
                  <a:buChar char="-"/>
                </a:pPr>
                <a:r>
                  <a:rPr lang="zh-CN" altLang="en-US" dirty="0">
                    <a:latin typeface="Times New Roman" panose="02020603050405020304" pitchFamily="18" charset="0"/>
                    <a:ea typeface="宋体" pitchFamily="2" charset="-122"/>
                    <a:cs typeface="Times New Roman" panose="02020603050405020304" pitchFamily="18" charset="0"/>
                  </a:rPr>
                  <a:t>不需要</a:t>
                </a:r>
                <a:r>
                  <a:rPr lang="zh-CN" altLang="zh-CN" sz="1800" dirty="0">
                    <a:effectLst/>
                    <a:latin typeface="Times New Roman" panose="02020603050405020304" pitchFamily="18" charset="0"/>
                    <a:ea typeface="宋体" pitchFamily="2" charset="-122"/>
                    <a:cs typeface="Times New Roman" panose="02020603050405020304" pitchFamily="18" charset="0"/>
                  </a:rPr>
                  <a:t>训练一个单独的分类器，而是使用了一个</a:t>
                </a:r>
                <a:r>
                  <a:rPr lang="zh-CN" altLang="zh-CN" sz="1800" b="1" dirty="0">
                    <a:effectLst/>
                    <a:latin typeface="Times New Roman" panose="02020603050405020304" pitchFamily="18" charset="0"/>
                    <a:ea typeface="宋体" pitchFamily="2" charset="-122"/>
                    <a:cs typeface="Times New Roman" panose="02020603050405020304" pitchFamily="18" charset="0"/>
                  </a:rPr>
                  <a:t>条件扩散模型</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𝐱</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𝐲</m:t>
                        </m:r>
                      </m:e>
                    </m:d>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和一个</a:t>
                </a:r>
                <a:r>
                  <a:rPr lang="zh-CN" altLang="zh-CN" sz="1800" b="1" dirty="0">
                    <a:effectLst/>
                    <a:latin typeface="Times New Roman" panose="02020603050405020304" pitchFamily="18" charset="0"/>
                    <a:ea typeface="宋体" pitchFamily="2" charset="-122"/>
                    <a:cs typeface="Times New Roman" panose="02020603050405020304" pitchFamily="18" charset="0"/>
                  </a:rPr>
                  <a:t>无条件扩散模型</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宋体" pitchFamily="2" charset="-122"/>
                                <a:cs typeface="Times New Roman" panose="02020603050405020304" pitchFamily="18" charset="0"/>
                              </a:rPr>
                              <m:t>x</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oMath>
                </a14:m>
                <a:r>
                  <a:rPr lang="zh-CN" altLang="zh-CN" sz="1800" dirty="0">
                    <a:effectLst/>
                    <a:latin typeface="Times New Roman" panose="02020603050405020304" pitchFamily="18" charset="0"/>
                    <a:ea typeface="宋体" pitchFamily="2" charset="-122"/>
                    <a:cs typeface="Times New Roman" panose="02020603050405020304" pitchFamily="18" charset="0"/>
                  </a:rPr>
                  <a:t>。</a:t>
                </a:r>
                <a:r>
                  <a:rPr lang="en-US" altLang="zh-CN" sz="1800" dirty="0" err="1">
                    <a:effectLst/>
                    <a:latin typeface="Times New Roman" panose="02020603050405020304" pitchFamily="18" charset="0"/>
                    <a:ea typeface="宋体" pitchFamily="2" charset="-122"/>
                    <a:cs typeface="Times New Roman" panose="02020603050405020304" pitchFamily="18" charset="0"/>
                  </a:rPr>
                  <a:t>使用同一个网络来模拟条件和非条件噪声</a:t>
                </a:r>
                <a:r>
                  <a:rPr lang="en-US" altLang="zh-CN" sz="1800" dirty="0">
                    <a:effectLst/>
                    <a:latin typeface="Times New Roman" panose="02020603050405020304" pitchFamily="18" charset="0"/>
                    <a:ea typeface="宋体" pitchFamily="2" charset="-122"/>
                    <a:cs typeface="Times New Roman" panose="02020603050405020304" pitchFamily="18" charset="0"/>
                  </a:rPr>
                  <a:t>。</a:t>
                </a:r>
                <a:r>
                  <a:rPr lang="zh-CN" altLang="zh-CN" sz="1800" dirty="0">
                    <a:effectLst/>
                    <a:latin typeface="Times New Roman" panose="02020603050405020304" pitchFamily="18" charset="0"/>
                    <a:ea typeface="宋体" pitchFamily="2" charset="-122"/>
                    <a:cs typeface="Times New Roman" panose="02020603050405020304" pitchFamily="18" charset="0"/>
                  </a:rPr>
                  <a:t>为了在训练期间实现这一点</a:t>
                </a:r>
                <a:r>
                  <a:rPr lang="zh-CN" altLang="zh-CN" dirty="0">
                    <a:latin typeface="Times New Roman" panose="02020603050405020304" pitchFamily="18" charset="0"/>
                    <a:ea typeface="宋体" pitchFamily="2" charset="-122"/>
                    <a:cs typeface="Times New Roman" panose="02020603050405020304" pitchFamily="18" charset="0"/>
                  </a:rPr>
                  <a:t>，以固定概率随机丢弃文本条件</a:t>
                </a:r>
                <a:r>
                  <a:rPr lang="zh-CN" altLang="zh-CN" dirty="0">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宋体" pitchFamily="2" charset="-122"/>
                            <a:cs typeface="Times New Roman" panose="02020603050405020304" pitchFamily="18" charset="0"/>
                          </a:rPr>
                          <m:t>𝐜</m:t>
                        </m:r>
                      </m:e>
                      <m:sub>
                        <m:r>
                          <a:rPr lang="en-US" altLang="zh-CN" i="1">
                            <a:latin typeface="Cambria Math" panose="02040503050406030204" pitchFamily="18" charset="0"/>
                            <a:ea typeface="宋体" pitchFamily="2" charset="-122"/>
                            <a:cs typeface="Times New Roman" panose="02020603050405020304" pitchFamily="18" charset="0"/>
                          </a:rPr>
                          <m:t>𝑝</m:t>
                        </m:r>
                      </m:sub>
                    </m:sSub>
                  </m:oMath>
                </a14:m>
                <a:r>
                  <a:rPr lang="zh-CN" altLang="zh-CN" dirty="0">
                    <a:latin typeface="Times New Roman" panose="02020603050405020304" pitchFamily="18" charset="0"/>
                    <a:ea typeface="宋体" pitchFamily="2" charset="-122"/>
                    <a:cs typeface="Times New Roman" panose="02020603050405020304" pitchFamily="18" charset="0"/>
                  </a:rPr>
                  <a:t>，从而得到一个针对无条件和条件目标的联合模型。</a:t>
                </a:r>
                <a:endParaRPr lang="en-US" altLang="zh-CN" dirty="0">
                  <a:latin typeface="Times New Roman" panose="02020603050405020304" pitchFamily="18" charset="0"/>
                  <a:ea typeface="宋体" pitchFamily="2" charset="-122"/>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700855" y="838973"/>
                <a:ext cx="11284226" cy="1452577"/>
              </a:xfrm>
              <a:prstGeom prst="rect">
                <a:avLst/>
              </a:prstGeom>
              <a:blipFill rotWithShape="1">
                <a:blip r:embed="rId1"/>
                <a:stretch>
                  <a:fillRect l="-4" t="-10" r="1" b="-12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806871" y="2804507"/>
                <a:ext cx="11284226" cy="3655553"/>
              </a:xfrm>
              <a:prstGeom prst="rect">
                <a:avLst/>
              </a:prstGeom>
              <a:noFill/>
            </p:spPr>
            <p:txBody>
              <a:bodyPr wrap="square">
                <a:spAutoFit/>
              </a:bodyPr>
              <a:lstStyle/>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在推理过程中，</a:t>
                </a:r>
                <a:r>
                  <a:rPr lang="zh-CN" altLang="en-US" sz="1800" dirty="0">
                    <a:effectLst/>
                    <a:latin typeface="Times New Roman" panose="02020603050405020304" pitchFamily="18" charset="0"/>
                    <a:ea typeface="宋体" pitchFamily="2" charset="-122"/>
                    <a:cs typeface="Times New Roman" panose="02020603050405020304" pitchFamily="18" charset="0"/>
                  </a:rPr>
                  <a:t>对噪声预测进行</a:t>
                </a:r>
                <a:r>
                  <a:rPr lang="zh-CN" altLang="zh-CN" sz="1800" dirty="0">
                    <a:effectLst/>
                    <a:latin typeface="Times New Roman" panose="02020603050405020304" pitchFamily="18" charset="0"/>
                    <a:ea typeface="宋体" pitchFamily="2" charset="-122"/>
                    <a:cs typeface="Times New Roman" panose="02020603050405020304" pitchFamily="18" charset="0"/>
                  </a:rPr>
                  <a:t>调整，使其满足以下公式：</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effectLst/>
                                  <a:latin typeface="Cambria Math" panose="02040503050406030204" pitchFamily="18" charset="0"/>
                                  <a:ea typeface="宋体" pitchFamily="2" charset="-122"/>
                                  <a:cs typeface="Times New Roman" panose="02020603050405020304" pitchFamily="18" charset="0"/>
                                </a:rPr>
                                <m:t>𝜖</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e>
                      </m:d>
                      <m:box>
                        <m:box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1800">
                              <a:effectLst/>
                              <a:latin typeface="Cambria Math" panose="02040503050406030204" pitchFamily="18" charset="0"/>
                              <a:ea typeface="宋体" pitchFamily="2" charset="-122"/>
                              <a:cs typeface="Times New Roman" panose="02020603050405020304" pitchFamily="18" charset="0"/>
                            </a:rPr>
                            <m:t>≔</m:t>
                          </m:r>
                        </m:e>
                      </m:box>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𝑔</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e>
                          </m:d>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e>
                      </m:d>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box>
                        <m:box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1800">
                              <a:effectLst/>
                              <a:latin typeface="Cambria Math" panose="02040503050406030204" pitchFamily="18" charset="0"/>
                              <a:ea typeface="宋体" pitchFamily="2" charset="-122"/>
                              <a:cs typeface="Times New Roman" panose="02020603050405020304" pitchFamily="18" charset="0"/>
                            </a:rPr>
                            <m:t>=</m:t>
                          </m:r>
                        </m:e>
                      </m:box>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𝑔</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𝑔</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e>
                      </m:d>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box>
                        <m:boxPr>
                          <m:ctrlPr>
                            <a:rPr lang="zh-CN" altLang="zh-CN" sz="18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1800">
                              <a:solidFill>
                                <a:srgbClr val="FF0000"/>
                              </a:solidFill>
                              <a:effectLst/>
                              <a:latin typeface="Cambria Math" panose="02040503050406030204" pitchFamily="18" charset="0"/>
                              <a:ea typeface="宋体" pitchFamily="2" charset="-122"/>
                              <a:cs typeface="Times New Roman" panose="02020603050405020304" pitchFamily="18" charset="0"/>
                            </a:rPr>
                            <m:t>=</m:t>
                          </m:r>
                        </m:e>
                      </m:box>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𝑔</m:t>
                          </m:r>
                        </m:sub>
                      </m:sSub>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𝑝</m:t>
                              </m:r>
                            </m:sub>
                          </m:sSub>
                        </m:e>
                      </m:d>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1</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𝑔</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e>
                      </m:d>
                    </m:oMath>
                  </m:oMathPara>
                </a14:m>
                <a:endParaRPr lang="zh-CN" altLang="zh-CN" sz="1800" dirty="0">
                  <a:solidFill>
                    <a:srgbClr val="FF0000"/>
                  </a:solidFill>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zh-CN" altLang="zh-CN" sz="1800" i="1">
                          <a:effectLst/>
                          <a:latin typeface="Cambria Math" panose="02040503050406030204" pitchFamily="18" charset="0"/>
                          <a:ea typeface="宋体" pitchFamily="2" charset="-122"/>
                          <a:cs typeface="Times New Roman" panose="02020603050405020304" pitchFamily="18" charset="0"/>
                        </a:rPr>
                        <m:t>原文：</m:t>
                      </m:r>
                      <m: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hlinkClick r:id="" action="ppaction://noaction"/>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a:effectLst/>
                                  <a:latin typeface="Cambria Math" panose="02040503050406030204" pitchFamily="18" charset="0"/>
                                  <a:ea typeface="宋体" pitchFamily="2" charset="-122"/>
                                  <a:cs typeface="Times New Roman" panose="02020603050405020304" pitchFamily="18" charset="0"/>
                                </a:rPr>
                                <m:t>𝝐</m:t>
                              </m:r>
                            </m:e>
                          </m:acc>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𝜆</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𝐜</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𝑤</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𝜆</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𝐜</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𝑤</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𝜆</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𝑔</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𝑤</m:t>
                      </m:r>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𝑔</m:t>
                        </m:r>
                      </m:sub>
                    </m:sSub>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为引导尺度</a:t>
                </a:r>
                <a14:m>
                  <m:oMath xmlns:m="http://schemas.openxmlformats.org/officeDocument/2006/math">
                    <m:r>
                      <a:rPr lang="zh-CN" altLang="zh-CN" sz="1800">
                        <a:effectLst/>
                        <a:latin typeface="Cambria Math" panose="02040503050406030204" pitchFamily="18" charset="0"/>
                        <a:ea typeface="宋体" pitchFamily="2" charset="-122"/>
                        <a:cs typeface="Times New Roman" panose="02020603050405020304" pitchFamily="18" charset="0"/>
                      </a:rPr>
                      <m:t>，</m:t>
                    </m:r>
                  </m:oMath>
                </a14:m>
                <a:r>
                  <a:rPr lang="zh-CN" altLang="zh-CN" dirty="0">
                    <a:latin typeface="Times New Roman" panose="02020603050405020304" pitchFamily="18" charset="0"/>
                    <a:ea typeface="宋体" pitchFamily="2" charset="-122"/>
                    <a:cs typeface="Times New Roman" panose="02020603050405020304" pitchFamily="18" charset="0"/>
                  </a:rPr>
                  <a:t>决定了文本</a:t>
                </a:r>
                <a:r>
                  <a:rPr lang="zh-CN" altLang="zh-CN" dirty="0">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i="1">
                        <a:latin typeface="Cambria Math" panose="02040503050406030204" pitchFamily="18" charset="0"/>
                        <a:ea typeface="宋体" pitchFamily="2" charset="-122"/>
                        <a:cs typeface="Times New Roman" panose="02020603050405020304" pitchFamily="18" charset="0"/>
                      </a:rPr>
                      <m:t>𝑝</m:t>
                    </m:r>
                  </m:oMath>
                </a14:m>
                <a:r>
                  <a:rPr lang="en-US" altLang="zh-CN" dirty="0">
                    <a:latin typeface="Times New Roman" panose="02020603050405020304" pitchFamily="18" charset="0"/>
                    <a:ea typeface="宋体" pitchFamily="2" charset="-122"/>
                    <a:cs typeface="宋体" pitchFamily="2" charset="-122"/>
                  </a:rPr>
                  <a:t> </a:t>
                </a:r>
                <a:r>
                  <a:rPr lang="zh-CN" altLang="zh-CN" dirty="0">
                    <a:latin typeface="Times New Roman" panose="02020603050405020304" pitchFamily="18" charset="0"/>
                    <a:ea typeface="宋体" pitchFamily="2" charset="-122"/>
                    <a:cs typeface="Times New Roman" panose="02020603050405020304" pitchFamily="18" charset="0"/>
                  </a:rPr>
                  <a:t>影响的强度。</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无条件的</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𝜖</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预测</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被推向条件的</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e>
                    </m:d>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的方向，从而生成</a:t>
                </a:r>
                <a:r>
                  <a:rPr lang="en-US" altLang="zh-CN" sz="1800" dirty="0">
                    <a:effectLst/>
                    <a:latin typeface="Times New Roman" panose="02020603050405020304" pitchFamily="18" charset="0"/>
                    <a:ea typeface="宋体" pitchFamily="2" charset="-122"/>
                    <a:cs typeface="宋体" pitchFamily="2" charset="-122"/>
                  </a:rPr>
                  <a:t>prompt </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𝑝</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的图像。</a:t>
                </a:r>
                <a:endParaRPr lang="zh-CN" altLang="zh-CN" sz="1800" dirty="0">
                  <a:effectLst/>
                  <a:latin typeface="宋体" pitchFamily="2" charset="-122"/>
                  <a:ea typeface="宋体" pitchFamily="2" charset="-122"/>
                  <a:cs typeface="宋体" pitchFamily="2"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806871" y="2804507"/>
                <a:ext cx="11284226" cy="3655553"/>
              </a:xfrm>
              <a:prstGeom prst="rect">
                <a:avLst/>
              </a:prstGeom>
              <a:blipFill rotWithShape="1">
                <a:blip r:embed="rId2"/>
                <a:stretch>
                  <a:fillRect l="-4" t="-9" r="1" b="6"/>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355" y="249604"/>
            <a:ext cx="784189" cy="461665"/>
          </a:xfrm>
          <a:prstGeom prst="rect">
            <a:avLst/>
          </a:prstGeom>
          <a:noFill/>
        </p:spPr>
        <p:txBody>
          <a:bodyPr wrap="none" rtlCol="0">
            <a:spAutoFit/>
          </a:bodyPr>
          <a:lstStyle/>
          <a:p>
            <a:r>
              <a:rPr lang="en-US" altLang="zh-CN" sz="2400" b="1" dirty="0">
                <a:solidFill>
                  <a:srgbClr val="000000"/>
                </a:solidFill>
                <a:highlight>
                  <a:srgbClr val="FFFFFF"/>
                </a:highlight>
                <a:latin typeface="Times New Roman" panose="02020603050405020304" pitchFamily="18" charset="0"/>
                <a:ea typeface="宋体" pitchFamily="2" charset="-122"/>
                <a:cs typeface="宋体" pitchFamily="2" charset="-122"/>
              </a:rPr>
              <a:t>SLD</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476355" y="696027"/>
                <a:ext cx="11283350" cy="3451971"/>
              </a:xfrm>
              <a:prstGeom prst="rect">
                <a:avLst/>
              </a:prstGeom>
              <a:noFill/>
            </p:spPr>
            <p:txBody>
              <a:bodyPr wrap="square">
                <a:spAutoFit/>
              </a:bodyPr>
              <a:lstStyle/>
              <a:p>
                <a:pPr>
                  <a:spcBef>
                    <a:spcPts val="900"/>
                  </a:spcBef>
                  <a:spcAft>
                    <a:spcPts val="900"/>
                  </a:spcAft>
                </a:pPr>
                <a:r>
                  <a:rPr lang="en-US" altLang="zh-CN" sz="1800" dirty="0">
                    <a:effectLst/>
                    <a:latin typeface="Times New Roman" panose="02020603050405020304" pitchFamily="18" charset="0"/>
                    <a:ea typeface="宋体" pitchFamily="2" charset="-122"/>
                    <a:cs typeface="宋体" pitchFamily="2" charset="-122"/>
                  </a:rPr>
                  <a:t>SLD </a:t>
                </a:r>
                <a:r>
                  <a:rPr lang="zh-CN" altLang="zh-CN" sz="1800" dirty="0">
                    <a:effectLst/>
                    <a:latin typeface="Times New Roman" panose="02020603050405020304" pitchFamily="18" charset="0"/>
                    <a:ea typeface="宋体" pitchFamily="2" charset="-122"/>
                    <a:cs typeface="Times New Roman" panose="02020603050405020304" pitchFamily="18" charset="0"/>
                  </a:rPr>
                  <a:t>利用无分类器引导的原理来影响扩散过程</a:t>
                </a:r>
                <a:r>
                  <a:rPr lang="en-US" altLang="zh-CN" sz="1800" dirty="0">
                    <a:effectLst/>
                    <a:latin typeface="Times New Roman" panose="02020603050405020304" pitchFamily="18" charset="0"/>
                    <a:ea typeface="宋体" pitchFamily="2" charset="-122"/>
                    <a:cs typeface="Times New Roman" panose="02020603050405020304" pitchFamily="18" charset="0"/>
                  </a:rPr>
                  <a:t>——</a:t>
                </a:r>
                <a:r>
                  <a:rPr lang="zh-CN" altLang="en-US" sz="1800" dirty="0">
                    <a:effectLst/>
                    <a:latin typeface="Times New Roman" panose="02020603050405020304" pitchFamily="18" charset="0"/>
                    <a:ea typeface="宋体" pitchFamily="2" charset="-122"/>
                    <a:cs typeface="Times New Roman" panose="02020603050405020304" pitchFamily="18" charset="0"/>
                  </a:rPr>
                  <a:t>在生成过程中对噪声进行调整</a:t>
                </a:r>
                <a:r>
                  <a:rPr lang="zh-CN" altLang="zh-CN" sz="1800" dirty="0">
                    <a:effectLst/>
                    <a:latin typeface="Times New Roman" panose="02020603050405020304" pitchFamily="18" charset="0"/>
                    <a:ea typeface="宋体" pitchFamily="2" charset="-122"/>
                    <a:cs typeface="Times New Roman" panose="02020603050405020304" pitchFamily="18" charset="0"/>
                  </a:rPr>
                  <a:t>。</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除了</a:t>
                </a:r>
                <a:r>
                  <a:rPr lang="zh-CN" altLang="en-US" sz="1800" dirty="0">
                    <a:effectLst/>
                    <a:latin typeface="Times New Roman" panose="02020603050405020304" pitchFamily="18" charset="0"/>
                    <a:ea typeface="宋体" pitchFamily="2" charset="-122"/>
                    <a:cs typeface="Times New Roman" panose="02020603050405020304" pitchFamily="18" charset="0"/>
                  </a:rPr>
                  <a:t>原始</a:t>
                </a:r>
                <a:r>
                  <a:rPr lang="en-US" altLang="zh-CN" sz="1800" dirty="0">
                    <a:effectLst/>
                    <a:latin typeface="Times New Roman" panose="02020603050405020304" pitchFamily="18" charset="0"/>
                    <a:ea typeface="宋体" pitchFamily="2" charset="-122"/>
                    <a:cs typeface="宋体" pitchFamily="2" charset="-122"/>
                  </a:rPr>
                  <a:t>prompt </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𝑝</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a:t>
                </a:r>
                <a:r>
                  <a:rPr lang="zh-CN" altLang="en-US" sz="1800" dirty="0">
                    <a:effectLst/>
                    <a:latin typeface="Times New Roman" panose="02020603050405020304" pitchFamily="18" charset="0"/>
                    <a:ea typeface="宋体" pitchFamily="2" charset="-122"/>
                    <a:cs typeface="Times New Roman" panose="02020603050405020304" pitchFamily="18" charset="0"/>
                  </a:rPr>
                  <a:t>利用不安全</a:t>
                </a:r>
                <a:r>
                  <a:rPr lang="zh-CN" altLang="zh-CN" sz="1800" dirty="0">
                    <a:effectLst/>
                    <a:latin typeface="Times New Roman" panose="02020603050405020304" pitchFamily="18" charset="0"/>
                    <a:ea typeface="宋体" pitchFamily="2" charset="-122"/>
                    <a:cs typeface="Times New Roman" panose="02020603050405020304" pitchFamily="18" charset="0"/>
                  </a:rPr>
                  <a:t>文本描述</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𝑆</m:t>
                    </m:r>
                  </m:oMath>
                </a14:m>
                <a:r>
                  <a:rPr lang="zh-CN" altLang="en-US" sz="1800" dirty="0">
                    <a:effectLst/>
                    <a:latin typeface="Times New Roman" panose="02020603050405020304" pitchFamily="18" charset="0"/>
                    <a:ea typeface="宋体" pitchFamily="2" charset="-122"/>
                    <a:cs typeface="宋体" pitchFamily="2" charset="-122"/>
                  </a:rPr>
                  <a:t>进行反向引导</a:t>
                </a:r>
                <a:r>
                  <a:rPr lang="zh-CN" altLang="zh-CN" sz="1800" dirty="0">
                    <a:effectLst/>
                    <a:latin typeface="Times New Roman" panose="02020603050405020304" pitchFamily="18" charset="0"/>
                    <a:ea typeface="宋体" pitchFamily="2" charset="-122"/>
                    <a:cs typeface="Times New Roman" panose="02020603050405020304" pitchFamily="18" charset="0"/>
                  </a:rPr>
                  <a:t>。</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使用三个</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𝜖</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预测，</a:t>
                </a:r>
                <a:r>
                  <a:rPr lang="zh-CN" altLang="en-US" dirty="0">
                    <a:latin typeface="Times New Roman" panose="02020603050405020304" pitchFamily="18" charset="0"/>
                    <a:ea typeface="宋体" pitchFamily="2" charset="-122"/>
                    <a:cs typeface="Times New Roman" panose="02020603050405020304" pitchFamily="18" charset="0"/>
                  </a:rPr>
                  <a:t>每一步产生三个预测噪声，无条件，</a:t>
                </a:r>
                <a:r>
                  <a:rPr lang="en-US" altLang="zh-CN" dirty="0">
                    <a:latin typeface="Times New Roman" panose="02020603050405020304" pitchFamily="18" charset="0"/>
                    <a:ea typeface="宋体" pitchFamily="2" charset="-122"/>
                    <a:cs typeface="Times New Roman" panose="02020603050405020304" pitchFamily="18" charset="0"/>
                  </a:rPr>
                  <a:t>prompt</a:t>
                </a:r>
                <a:r>
                  <a:rPr lang="zh-CN" altLang="en-US" dirty="0">
                    <a:latin typeface="Times New Roman" panose="02020603050405020304" pitchFamily="18" charset="0"/>
                    <a:ea typeface="宋体" pitchFamily="2" charset="-122"/>
                    <a:cs typeface="Times New Roman" panose="02020603050405020304" pitchFamily="18" charset="0"/>
                  </a:rPr>
                  <a:t>条件下的噪声预测，不安全文本条件下的噪声预测。</a:t>
                </a:r>
                <a:r>
                  <a:rPr lang="zh-CN" altLang="zh-CN" sz="1800" dirty="0">
                    <a:effectLst/>
                    <a:latin typeface="Times New Roman" panose="02020603050405020304" pitchFamily="18" charset="0"/>
                    <a:ea typeface="宋体" pitchFamily="2" charset="-122"/>
                    <a:cs typeface="Times New Roman" panose="02020603050405020304" pitchFamily="18" charset="0"/>
                  </a:rPr>
                  <a:t>目标是将</a:t>
                </a:r>
                <a:r>
                  <a:rPr lang="zh-CN" altLang="en-US" sz="1800" dirty="0">
                    <a:effectLst/>
                    <a:latin typeface="Times New Roman" panose="02020603050405020304" pitchFamily="18" charset="0"/>
                    <a:ea typeface="宋体" pitchFamily="2" charset="-122"/>
                    <a:cs typeface="Times New Roman" panose="02020603050405020304" pitchFamily="18" charset="0"/>
                  </a:rPr>
                  <a:t>无</a:t>
                </a:r>
                <a:r>
                  <a:rPr lang="zh-CN" altLang="zh-CN" sz="1800" dirty="0">
                    <a:effectLst/>
                    <a:latin typeface="Times New Roman" panose="02020603050405020304" pitchFamily="18" charset="0"/>
                    <a:ea typeface="宋体" pitchFamily="2" charset="-122"/>
                    <a:cs typeface="Times New Roman" panose="02020603050405020304" pitchFamily="18" charset="0"/>
                  </a:rPr>
                  <a:t>条件</a:t>
                </a:r>
                <a:r>
                  <a:rPr lang="zh-CN" altLang="en-US" dirty="0">
                    <a:latin typeface="Times New Roman" panose="02020603050405020304" pitchFamily="18" charset="0"/>
                    <a:ea typeface="宋体" pitchFamily="2" charset="-122"/>
                    <a:cs typeface="Times New Roman" panose="02020603050405020304" pitchFamily="18" charset="0"/>
                  </a:rPr>
                  <a:t>噪声</a:t>
                </a:r>
                <a:r>
                  <a:rPr lang="zh-CN" altLang="zh-CN" sz="1800" dirty="0">
                    <a:effectLst/>
                    <a:latin typeface="Times New Roman" panose="02020603050405020304" pitchFamily="18" charset="0"/>
                    <a:ea typeface="宋体" pitchFamily="2" charset="-122"/>
                    <a:cs typeface="Times New Roman" panose="02020603050405020304" pitchFamily="18" charset="0"/>
                  </a:rPr>
                  <a:t>估计</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朝向</a:t>
                </a:r>
                <a:r>
                  <a:rPr lang="en-US" altLang="zh-CN" sz="1800" dirty="0">
                    <a:effectLst/>
                    <a:latin typeface="Times New Roman" panose="02020603050405020304" pitchFamily="18" charset="0"/>
                    <a:ea typeface="宋体" pitchFamily="2" charset="-122"/>
                    <a:cs typeface="宋体" pitchFamily="2" charset="-122"/>
                  </a:rPr>
                  <a:t>prompt</a:t>
                </a:r>
                <a:r>
                  <a:rPr lang="zh-CN" altLang="zh-CN" sz="1800" dirty="0">
                    <a:effectLst/>
                    <a:latin typeface="Times New Roman" panose="02020603050405020304" pitchFamily="18" charset="0"/>
                    <a:ea typeface="宋体" pitchFamily="2" charset="-122"/>
                    <a:cs typeface="Times New Roman" panose="02020603050405020304" pitchFamily="18" charset="0"/>
                  </a:rPr>
                  <a:t>条件</a:t>
                </a:r>
                <a:r>
                  <a:rPr lang="zh-CN" altLang="en-US" dirty="0">
                    <a:latin typeface="Times New Roman" panose="02020603050405020304" pitchFamily="18" charset="0"/>
                    <a:ea typeface="宋体" pitchFamily="2" charset="-122"/>
                    <a:cs typeface="Times New Roman" panose="02020603050405020304" pitchFamily="18" charset="0"/>
                  </a:rPr>
                  <a:t>噪声预测</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e>
                    </m:d>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移动，同时远离</a:t>
                </a:r>
                <a:r>
                  <a:rPr lang="zh-CN" altLang="en-US" sz="1800" dirty="0">
                    <a:effectLst/>
                    <a:latin typeface="Times New Roman" panose="02020603050405020304" pitchFamily="18" charset="0"/>
                    <a:ea typeface="宋体" pitchFamily="2" charset="-122"/>
                    <a:cs typeface="Times New Roman" panose="02020603050405020304" pitchFamily="18" charset="0"/>
                  </a:rPr>
                  <a:t>不安全</a:t>
                </a:r>
                <a:r>
                  <a:rPr lang="zh-CN" altLang="en-US" dirty="0">
                    <a:latin typeface="Times New Roman" panose="02020603050405020304" pitchFamily="18" charset="0"/>
                    <a:ea typeface="宋体" pitchFamily="2" charset="-122"/>
                    <a:cs typeface="Times New Roman" panose="02020603050405020304" pitchFamily="18" charset="0"/>
                  </a:rPr>
                  <a:t>文本噪声预测</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e>
                    </m:d>
                  </m:oMath>
                </a14:m>
                <a:r>
                  <a:rPr lang="zh-CN" altLang="zh-CN" sz="1800" dirty="0">
                    <a:effectLst/>
                    <a:latin typeface="Times New Roman" panose="02020603050405020304" pitchFamily="18" charset="0"/>
                    <a:ea typeface="宋体" pitchFamily="2" charset="-122"/>
                    <a:cs typeface="Times New Roman" panose="02020603050405020304" pitchFamily="18" charset="0"/>
                  </a:rPr>
                  <a:t>。</a:t>
                </a:r>
                <a:r>
                  <a:rPr lang="zh-CN" altLang="zh-CN" sz="1800" dirty="0">
                    <a:effectLst/>
                    <a:latin typeface="宋体" pitchFamily="2" charset="-122"/>
                    <a:ea typeface="Times New Roman" panose="02020603050405020304" pitchFamily="18" charset="0"/>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最终的噪声预测：</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acc>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𝑔</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𝛾</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其中，安全引导项</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𝛾</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为：</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𝛾</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e>
                      </m:d>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𝜇</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𝜆</m:t>
                          </m:r>
                        </m:e>
                      </m:d>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e>
                          </m:d>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e>
                      </m:d>
                      <m:r>
                        <a:rPr lang="en-US" altLang="zh-CN" sz="1800" i="1">
                          <a:effectLst/>
                          <a:latin typeface="Cambria Math" panose="02040503050406030204" pitchFamily="18" charset="0"/>
                          <a:ea typeface="宋体" pitchFamily="2" charset="-122"/>
                          <a:cs typeface="Times New Roman" panose="02020603050405020304" pitchFamily="18" charset="0"/>
                        </a:rPr>
                        <m:t> </m:t>
                      </m:r>
                      <m:r>
                        <a:rPr lang="en-US" altLang="zh-CN" sz="1800">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476355" y="696027"/>
                <a:ext cx="11283350" cy="3451971"/>
              </a:xfrm>
              <a:prstGeom prst="rect">
                <a:avLst/>
              </a:prstGeom>
              <a:blipFill rotWithShape="1">
                <a:blip r:embed="rId1"/>
                <a:stretch>
                  <a:fillRect l="-1" t="-2" r="-804" b="-1025"/>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2"/>
          <a:srcRect b="45913"/>
          <a:stretch>
            <a:fillRect/>
          </a:stretch>
        </p:blipFill>
        <p:spPr>
          <a:xfrm>
            <a:off x="0" y="4444517"/>
            <a:ext cx="6748139" cy="2540968"/>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3763433" y="4806409"/>
                <a:ext cx="11286066" cy="1355564"/>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d>
                        <m:dPr>
                          <m:begChr m:val="{"/>
                          <m:endChr m:val=""/>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a:effectLst/>
                                  <a:latin typeface="Cambria Math" panose="02040503050406030204" pitchFamily="18" charset="0"/>
                                  <a:ea typeface="宋体" pitchFamily="2" charset="-122"/>
                                  <a:cs typeface="Times New Roman" panose="02020603050405020304" pitchFamily="18" charset="0"/>
                                </a:rPr>
                                <m:t>&amp;</m:t>
                              </m:r>
                              <m:r>
                                <m:rPr>
                                  <m:sty m:val="p"/>
                                </m:rPr>
                                <a:rPr lang="en-US" altLang="zh-CN" sz="1800">
                                  <a:effectLst/>
                                  <a:latin typeface="Cambria Math" panose="02040503050406030204" pitchFamily="18" charset="0"/>
                                  <a:ea typeface="宋体" pitchFamily="2" charset="-122"/>
                                  <a:cs typeface="Times New Roman" panose="02020603050405020304" pitchFamily="18" charset="0"/>
                                </a:rPr>
                                <m:t>max</m:t>
                              </m:r>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𝜙</m:t>
                              </m:r>
                              <m:r>
                                <a:rPr lang="en-US" altLang="zh-CN" sz="1800" i="1">
                                  <a:effectLst/>
                                  <a:latin typeface="Cambria Math" panose="02040503050406030204" pitchFamily="18" charset="0"/>
                                  <a:ea typeface="宋体" pitchFamily="2" charset="-122"/>
                                  <a:cs typeface="Times New Roman" panose="02020603050405020304" pitchFamily="18" charset="0"/>
                                </a:rPr>
                                <m:t>|),    &amp;&amp;</m:t>
                              </m:r>
                              <m:r>
                                <m:rPr>
                                  <m:sty m:val="p"/>
                                </m:rPr>
                                <a:rPr lang="en-US" altLang="zh-CN" sz="1800">
                                  <a:effectLst/>
                                  <a:latin typeface="Cambria Math" panose="02040503050406030204" pitchFamily="18" charset="0"/>
                                  <a:ea typeface="宋体" pitchFamily="2" charset="-122"/>
                                  <a:cs typeface="Times New Roman" panose="02020603050405020304" pitchFamily="18" charset="0"/>
                                </a:rPr>
                                <m:t>where</m:t>
                              </m:r>
                              <m:r>
                                <a:rPr lang="en-US" altLang="zh-CN" sz="1800">
                                  <a:effectLst/>
                                  <a:latin typeface="Cambria Math" panose="02040503050406030204" pitchFamily="18" charset="0"/>
                                  <a:ea typeface="宋体" pitchFamily="2" charset="-122"/>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r>
                                <a:rPr lang="en-US" altLang="zh-CN" sz="1800" i="1">
                                  <a:effectLst/>
                                  <a:latin typeface="Cambria Math" panose="02040503050406030204" pitchFamily="18" charset="0"/>
                                  <a:ea typeface="宋体" pitchFamily="2" charset="-122"/>
                                  <a:cs typeface="Times New Roman" panose="02020603050405020304" pitchFamily="18" charset="0"/>
                                </a:rPr>
                                <m:t>)&lt;</m:t>
                              </m:r>
                              <m:r>
                                <a:rPr lang="en-US" altLang="zh-CN" sz="1800" i="1">
                                  <a:effectLst/>
                                  <a:latin typeface="Cambria Math" panose="02040503050406030204" pitchFamily="18" charset="0"/>
                                  <a:ea typeface="宋体" pitchFamily="2" charset="-122"/>
                                  <a:cs typeface="Times New Roman" panose="02020603050405020304" pitchFamily="18" charset="0"/>
                                </a:rPr>
                                <m:t>𝜆</m:t>
                              </m:r>
                            </m:e>
                            <m:e>
                              <m:r>
                                <a:rPr lang="en-US" altLang="zh-CN" sz="1800" i="1">
                                  <a:effectLst/>
                                  <a:latin typeface="Cambria Math" panose="02040503050406030204" pitchFamily="18" charset="0"/>
                                  <a:ea typeface="宋体" pitchFamily="2" charset="-122"/>
                                  <a:cs typeface="Times New Roman" panose="02020603050405020304" pitchFamily="18" charset="0"/>
                                </a:rPr>
                                <m:t>&amp;</m:t>
                              </m:r>
                              <m:r>
                                <a:rPr lang="en-US" altLang="zh-CN" sz="1800" i="1">
                                  <a:effectLst/>
                                  <a:latin typeface="Cambria Math" panose="02040503050406030204" pitchFamily="18" charset="0"/>
                                  <a:ea typeface="宋体" pitchFamily="2" charset="-122"/>
                                  <a:cs typeface="Times New Roman" panose="02020603050405020304" pitchFamily="18" charset="0"/>
                                </a:rPr>
                                <m:t>0</m:t>
                              </m:r>
                              <m:r>
                                <a:rPr lang="en-US" altLang="zh-CN" sz="1800" i="1">
                                  <a:effectLst/>
                                  <a:latin typeface="Cambria Math" panose="02040503050406030204" pitchFamily="18" charset="0"/>
                                  <a:ea typeface="宋体" pitchFamily="2" charset="-122"/>
                                  <a:cs typeface="Times New Roman" panose="02020603050405020304" pitchFamily="18" charset="0"/>
                                </a:rPr>
                                <m:t>,    &amp;&amp;</m:t>
                              </m:r>
                              <m:r>
                                <m:rPr>
                                  <m:sty m:val="p"/>
                                </m:rPr>
                                <a:rPr lang="en-US" altLang="zh-CN" sz="1800">
                                  <a:effectLst/>
                                  <a:latin typeface="Cambria Math" panose="02040503050406030204" pitchFamily="18" charset="0"/>
                                  <a:ea typeface="宋体" pitchFamily="2" charset="-122"/>
                                  <a:cs typeface="Times New Roman" panose="02020603050405020304" pitchFamily="18" charset="0"/>
                                </a:rPr>
                                <m:t>otherwise</m:t>
                              </m:r>
                              <m:r>
                                <a:rPr lang="en-US" altLang="zh-CN" sz="1800" i="1">
                                  <a:effectLst/>
                                  <a:latin typeface="Cambria Math" panose="02040503050406030204" pitchFamily="18" charset="0"/>
                                  <a:ea typeface="宋体" pitchFamily="2" charset="-122"/>
                                  <a:cs typeface="Times New Roman" panose="02020603050405020304" pitchFamily="18" charset="0"/>
                                </a:rPr>
                                <m:t>    &amp;&amp;</m:t>
                              </m:r>
                            </m:e>
                          </m:eqArr>
                        </m:e>
                      </m:d>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r>
                        <m:rPr>
                          <m:sty m:val="p"/>
                        </m:rPr>
                        <a:rPr lang="en-US" altLang="zh-CN" sz="1800">
                          <a:effectLst/>
                          <a:latin typeface="Cambria Math" panose="02040503050406030204" pitchFamily="18" charset="0"/>
                          <a:ea typeface="宋体" pitchFamily="2" charset="-122"/>
                          <a:cs typeface="Times New Roman" panose="02020603050405020304" pitchFamily="18" charset="0"/>
                        </a:rPr>
                        <m:t>with</m:t>
                      </m:r>
                      <m:r>
                        <a:rPr lang="en-US" altLang="zh-CN" sz="1800">
                          <a:effectLst/>
                          <a:latin typeface="Cambria Math" panose="02040503050406030204" pitchFamily="18" charset="0"/>
                          <a:ea typeface="宋体" pitchFamily="2" charset="-122"/>
                          <a:cs typeface="Times New Roman" panose="02020603050405020304" pitchFamily="18" charset="0"/>
                        </a:rPr>
                        <m:t>   </m:t>
                      </m:r>
                      <m:r>
                        <a:rPr lang="en-US" altLang="zh-CN" sz="1800" i="1">
                          <a:effectLst/>
                          <a:latin typeface="Cambria Math" panose="02040503050406030204" pitchFamily="18" charset="0"/>
                          <a:ea typeface="宋体" pitchFamily="2" charset="-122"/>
                          <a:cs typeface="Times New Roman" panose="02020603050405020304" pitchFamily="18" charset="0"/>
                        </a:rPr>
                        <m:t>𝜙</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e>
                          </m:d>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e>
                          </m:d>
                        </m:e>
                      </m:d>
                      <m:r>
                        <a:rPr lang="en-US" altLang="zh-CN" sz="1800" i="1">
                          <a:effectLst/>
                          <a:latin typeface="Cambria Math" panose="02040503050406030204" pitchFamily="18" charset="0"/>
                          <a:ea typeface="宋体" pitchFamily="2" charset="-122"/>
                          <a:cs typeface="Times New Roman" panose="02020603050405020304" pitchFamily="18" charset="0"/>
                        </a:rPr>
                        <m:t>                   </m:t>
                      </m:r>
                    </m:oMath>
                  </m:oMathPara>
                </a14:m>
                <a:endParaRPr lang="zh-CN" altLang="zh-CN" sz="1800" dirty="0">
                  <a:effectLst/>
                  <a:latin typeface="宋体" pitchFamily="2" charset="-122"/>
                  <a:ea typeface="宋体" pitchFamily="2" charset="-122"/>
                  <a:cs typeface="宋体" pitchFamily="2"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3763433" y="4806409"/>
                <a:ext cx="11286066" cy="1355564"/>
              </a:xfrm>
              <a:prstGeom prst="rect">
                <a:avLst/>
              </a:prstGeom>
              <a:blipFill rotWithShape="1">
                <a:blip r:embed="rId3"/>
                <a:stretch>
                  <a:fillRect l="-4" t="-7" r="6" b="42"/>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355" y="249604"/>
            <a:ext cx="1297027" cy="830997"/>
          </a:xfrm>
          <a:prstGeom prst="rect">
            <a:avLst/>
          </a:prstGeom>
          <a:noFill/>
        </p:spPr>
        <p:txBody>
          <a:bodyPr wrap="square" rtlCol="0">
            <a:spAutoFit/>
          </a:bodyPr>
          <a:lstStyle/>
          <a:p>
            <a:r>
              <a:rPr lang="en-US" altLang="zh-CN" sz="2400" b="1" dirty="0">
                <a:solidFill>
                  <a:srgbClr val="000000"/>
                </a:solidFill>
                <a:highlight>
                  <a:srgbClr val="FFFFFF"/>
                </a:highlight>
                <a:latin typeface="Times New Roman" panose="02020603050405020304" pitchFamily="18" charset="0"/>
                <a:ea typeface="宋体" pitchFamily="2" charset="-122"/>
                <a:cs typeface="宋体" pitchFamily="2" charset="-122"/>
              </a:rPr>
              <a:t>SLD</a:t>
            </a:r>
            <a:endParaRPr lang="zh-CN" altLang="zh-CN" sz="2400" dirty="0">
              <a:effectLst/>
              <a:highlight>
                <a:srgbClr val="FFFFFF"/>
              </a:highlight>
              <a:latin typeface="宋体" pitchFamily="2" charset="-122"/>
              <a:ea typeface="宋体" pitchFamily="2" charset="-122"/>
              <a:cs typeface="宋体" pitchFamily="2" charset="-122"/>
            </a:endParaRPr>
          </a:p>
          <a:p>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5" name="文本框 4"/>
              <p:cNvSpPr txBox="1"/>
              <p:nvPr/>
            </p:nvSpPr>
            <p:spPr>
              <a:xfrm>
                <a:off x="476355" y="767340"/>
                <a:ext cx="11283350" cy="4288482"/>
              </a:xfrm>
              <a:prstGeom prst="rect">
                <a:avLst/>
              </a:prstGeom>
              <a:noFill/>
            </p:spPr>
            <p:txBody>
              <a:bodyPr wrap="square">
                <a:spAutoFit/>
              </a:bodyPr>
              <a:lstStyle/>
              <a:p>
                <a:pPr>
                  <a:spcBef>
                    <a:spcPts val="900"/>
                  </a:spcBef>
                  <a:spcAft>
                    <a:spcPts val="900"/>
                  </a:spcAft>
                </a:pPr>
                <a:r>
                  <a:rPr lang="zh-CN" altLang="zh-CN" sz="1800" dirty="0">
                    <a:effectLst/>
                    <a:latin typeface="Times New Roman" panose="02020603050405020304" pitchFamily="18" charset="0"/>
                    <a:ea typeface="宋体" pitchFamily="2" charset="-122"/>
                    <a:cs typeface="Times New Roman" panose="02020603050405020304" pitchFamily="18" charset="0"/>
                  </a:rPr>
                  <a:t>在减少不当内容和</a:t>
                </a:r>
                <a:r>
                  <a:rPr lang="zh-CN" altLang="en-US" sz="1800" dirty="0">
                    <a:effectLst/>
                    <a:latin typeface="Times New Roman" panose="02020603050405020304" pitchFamily="18" charset="0"/>
                    <a:ea typeface="宋体" pitchFamily="2" charset="-122"/>
                    <a:cs typeface="Times New Roman" panose="02020603050405020304" pitchFamily="18" charset="0"/>
                  </a:rPr>
                  <a:t>图像质量</a:t>
                </a:r>
                <a:r>
                  <a:rPr lang="zh-CN" altLang="zh-CN" sz="1800" dirty="0">
                    <a:effectLst/>
                    <a:latin typeface="Times New Roman" panose="02020603050405020304" pitchFamily="18" charset="0"/>
                    <a:ea typeface="宋体" pitchFamily="2" charset="-122"/>
                    <a:cs typeface="Times New Roman" panose="02020603050405020304" pitchFamily="18" charset="0"/>
                  </a:rPr>
                  <a:t>之间的平衡</a:t>
                </a:r>
                <a:endParaRPr lang="zh-CN" altLang="zh-CN" sz="1800" dirty="0">
                  <a:effectLst/>
                  <a:latin typeface="宋体" pitchFamily="2" charset="-122"/>
                  <a:ea typeface="宋体" pitchFamily="2" charset="-122"/>
                  <a:cs typeface="宋体" pitchFamily="2" charset="-122"/>
                </a:endParaRPr>
              </a:p>
              <a:p>
                <a:pPr marL="342900" indent="-342900">
                  <a:spcBef>
                    <a:spcPts val="900"/>
                  </a:spcBef>
                  <a:spcAft>
                    <a:spcPts val="900"/>
                  </a:spcAft>
                  <a:buAutoNum type="arabicPeriod"/>
                </a:pPr>
                <a:r>
                  <a:rPr lang="en-US" altLang="zh-CN" sz="1800" b="1" dirty="0">
                    <a:effectLst/>
                    <a:latin typeface="Times New Roman" panose="02020603050405020304" pitchFamily="18" charset="0"/>
                    <a:ea typeface="宋体" pitchFamily="2" charset="-122"/>
                    <a:cs typeface="宋体" pitchFamily="2" charset="-122"/>
                  </a:rPr>
                  <a:t>warm-up</a:t>
                </a:r>
                <a:r>
                  <a:rPr lang="zh-CN" altLang="zh-CN" sz="1800" b="1" dirty="0">
                    <a:effectLst/>
                    <a:latin typeface="Times New Roman" panose="02020603050405020304" pitchFamily="18" charset="0"/>
                    <a:ea typeface="宋体" pitchFamily="2" charset="-122"/>
                    <a:cs typeface="Times New Roman" panose="02020603050405020304" pitchFamily="18" charset="0"/>
                  </a:rPr>
                  <a:t>参数</a:t>
                </a:r>
                <a14:m>
                  <m:oMath xmlns:m="http://schemas.openxmlformats.org/officeDocument/2006/math">
                    <m:r>
                      <a:rPr lang="en-US" altLang="zh-CN" sz="1800" b="1" i="1">
                        <a:effectLst/>
                        <a:latin typeface="Cambria Math" panose="02040503050406030204" pitchFamily="18" charset="0"/>
                        <a:ea typeface="宋体" pitchFamily="2" charset="-122"/>
                        <a:cs typeface="Times New Roman" panose="02020603050405020304" pitchFamily="18" charset="0"/>
                      </a:rPr>
                      <m:t>𝜹</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，在扩散过程</a:t>
                </a:r>
                <a:r>
                  <a:rPr lang="zh-CN" altLang="en-US" sz="1800" dirty="0">
                    <a:effectLst/>
                    <a:latin typeface="Times New Roman" panose="02020603050405020304" pitchFamily="18" charset="0"/>
                    <a:ea typeface="宋体" pitchFamily="2" charset="-122"/>
                    <a:cs typeface="Times New Roman" panose="02020603050405020304" pitchFamily="18" charset="0"/>
                  </a:rPr>
                  <a:t>中经过</a:t>
                </a:r>
                <a:r>
                  <a:rPr lang="zh-CN" altLang="zh-CN" sz="1800" dirty="0">
                    <a:effectLst/>
                    <a:latin typeface="Times New Roman" panose="02020603050405020304" pitchFamily="18" charset="0"/>
                    <a:ea typeface="宋体" pitchFamily="2" charset="-122"/>
                    <a:cs typeface="Times New Roman" panose="02020603050405020304" pitchFamily="18" charset="0"/>
                  </a:rPr>
                  <a:t>初始</a:t>
                </a:r>
                <a:r>
                  <a:rPr lang="en-US" altLang="zh-CN" sz="1800" dirty="0">
                    <a:effectLst/>
                    <a:latin typeface="Times New Roman" panose="02020603050405020304" pitchFamily="18" charset="0"/>
                    <a:ea typeface="宋体" pitchFamily="2" charset="-122"/>
                    <a:cs typeface="宋体" pitchFamily="2" charset="-122"/>
                  </a:rPr>
                  <a:t>warm-up</a:t>
                </a:r>
                <a:r>
                  <a:rPr lang="zh-CN" altLang="zh-CN" sz="1800" dirty="0">
                    <a:effectLst/>
                    <a:latin typeface="Times New Roman" panose="02020603050405020304" pitchFamily="18" charset="0"/>
                    <a:ea typeface="宋体" pitchFamily="2" charset="-122"/>
                    <a:cs typeface="Times New Roman" panose="02020603050405020304" pitchFamily="18" charset="0"/>
                  </a:rPr>
                  <a:t>之后才应用安全引导</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𝛾</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r>
                  <a:rPr lang="en-US" altLang="zh-CN" sz="1800" b="1" dirty="0">
                    <a:effectLst/>
                    <a:latin typeface="Times New Roman" panose="02020603050405020304" pitchFamily="18" charset="0"/>
                    <a:ea typeface="宋体" pitchFamily="2" charset="-122"/>
                    <a:cs typeface="Times New Roman" panose="02020603050405020304" pitchFamily="18" charset="0"/>
                  </a:rPr>
                  <a:t>2.</a:t>
                </a:r>
                <a:r>
                  <a:rPr lang="zh-CN" altLang="en-US" sz="1800" b="1" dirty="0">
                    <a:effectLst/>
                    <a:latin typeface="Times New Roman" panose="02020603050405020304" pitchFamily="18" charset="0"/>
                    <a:ea typeface="宋体" pitchFamily="2" charset="-122"/>
                    <a:cs typeface="Times New Roman" panose="02020603050405020304" pitchFamily="18" charset="0"/>
                  </a:rPr>
                  <a:t>   </a:t>
                </a:r>
                <a:r>
                  <a:rPr lang="zh-CN" altLang="zh-CN" b="1" dirty="0">
                    <a:latin typeface="Times New Roman" panose="02020603050405020304" pitchFamily="18" charset="0"/>
                    <a:ea typeface="宋体" pitchFamily="2" charset="-122"/>
                    <a:cs typeface="Times New Roman" panose="02020603050405020304" pitchFamily="18" charset="0"/>
                  </a:rPr>
                  <a:t>动量项</a:t>
                </a:r>
                <a:r>
                  <a:rPr lang="zh-CN" altLang="zh-CN" b="1" dirty="0">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宋体" pitchFamily="2" charset="-122"/>
                            <a:cs typeface="Times New Roman" panose="02020603050405020304" pitchFamily="18" charset="0"/>
                          </a:rPr>
                          <m:t>𝝂</m:t>
                        </m:r>
                      </m:e>
                      <m:sub>
                        <m:r>
                          <a:rPr lang="en-US" altLang="zh-CN" b="1" i="1">
                            <a:latin typeface="Cambria Math" panose="02040503050406030204" pitchFamily="18" charset="0"/>
                            <a:ea typeface="宋体" pitchFamily="2" charset="-122"/>
                            <a:cs typeface="Times New Roman" panose="02020603050405020304" pitchFamily="18" charset="0"/>
                          </a:rPr>
                          <m:t>𝒕</m:t>
                        </m:r>
                      </m:sub>
                    </m:sSub>
                  </m:oMath>
                </a14:m>
                <a:r>
                  <a:rPr lang="zh-CN" altLang="en-US" sz="1800" b="1" dirty="0">
                    <a:effectLst/>
                    <a:latin typeface="Times New Roman" panose="02020603050405020304" pitchFamily="18" charset="0"/>
                    <a:ea typeface="宋体" pitchFamily="2" charset="-122"/>
                    <a:cs typeface="Times New Roman" panose="02020603050405020304" pitchFamily="18" charset="0"/>
                  </a:rPr>
                  <a:t> </a:t>
                </a:r>
                <a:endParaRPr lang="en-US" altLang="zh-CN" sz="1800" b="1"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r>
                  <a:rPr lang="en-GB" altLang="zh-CN" dirty="0">
                    <a:latin typeface="Times New Roman" panose="02020603050405020304" pitchFamily="18" charset="0"/>
                    <a:ea typeface="宋体" pitchFamily="2" charset="-122"/>
                    <a:cs typeface="Times New Roman" panose="02020603050405020304" pitchFamily="18" charset="0"/>
                  </a:rPr>
                  <a:t>in order to accelerate guidance over time steps for dimensions that are continuously guided in the same direction.</a:t>
                </a:r>
                <a:r>
                  <a:rPr lang="zh-CN" altLang="zh-CN" sz="1800" dirty="0">
                    <a:effectLst/>
                    <a:latin typeface="Times New Roman" panose="02020603050405020304" pitchFamily="18" charset="0"/>
                    <a:ea typeface="宋体" pitchFamily="2" charset="-122"/>
                    <a:cs typeface="Times New Roman" panose="02020603050405020304" pitchFamily="18" charset="0"/>
                  </a:rPr>
                  <a:t>，在安全引导</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sz="1800" i="1">
                        <a:effectLst/>
                        <a:latin typeface="Cambria Math" panose="02040503050406030204" pitchFamily="18" charset="0"/>
                        <a:ea typeface="宋体" pitchFamily="2" charset="-122"/>
                        <a:cs typeface="Times New Roman" panose="02020603050405020304" pitchFamily="18" charset="0"/>
                      </a:rPr>
                      <m:t>𝛾</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中添加了动量项</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𝜈</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oMath>
                </a14:m>
                <a:r>
                  <a:rPr lang="zh-CN" altLang="zh-CN" sz="1800" dirty="0">
                    <a:effectLst/>
                    <a:latin typeface="Times New Roman" panose="02020603050405020304" pitchFamily="18" charset="0"/>
                    <a:ea typeface="宋体" pitchFamily="2" charset="-122"/>
                    <a:cs typeface="Times New Roman" panose="02020603050405020304" pitchFamily="18" charset="0"/>
                  </a:rPr>
                  <a:t>。</a:t>
                </a:r>
                <a:endParaRPr lang="en-US" altLang="zh-CN" sz="1800" dirty="0">
                  <a:effectLst/>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𝛾</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e>
                      </m:d>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𝜇</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𝑝</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𝜆</m:t>
                          </m:r>
                        </m:e>
                      </m:d>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𝐜</m:t>
                                  </m:r>
                                </m:e>
                                <m:sub>
                                  <m:r>
                                    <a:rPr lang="en-US" altLang="zh-CN" sz="1800" i="1">
                                      <a:effectLst/>
                                      <a:latin typeface="Cambria Math" panose="02040503050406030204" pitchFamily="18" charset="0"/>
                                      <a:ea typeface="宋体" pitchFamily="2" charset="-122"/>
                                      <a:cs typeface="Times New Roman" panose="02020603050405020304" pitchFamily="18" charset="0"/>
                                    </a:rPr>
                                    <m:t>𝑆</m:t>
                                  </m:r>
                                </m:sub>
                              </m:sSub>
                            </m:e>
                          </m:d>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𝜖</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𝐳</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d>
                        </m:e>
                      </m:d>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𝑚</m:t>
                          </m:r>
                        </m:sub>
                      </m:sSub>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𝜈</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𝑠</m:t>
                        </m:r>
                      </m:e>
                      <m:sub>
                        <m:r>
                          <a:rPr lang="en-US" altLang="zh-CN" sz="1800" i="1">
                            <a:effectLst/>
                            <a:latin typeface="Cambria Math" panose="02040503050406030204" pitchFamily="18" charset="0"/>
                            <a:ea typeface="宋体" pitchFamily="2" charset="-122"/>
                            <a:cs typeface="Times New Roman" panose="02020603050405020304" pitchFamily="18" charset="0"/>
                          </a:rPr>
                          <m:t>𝑚</m:t>
                        </m:r>
                      </m:sub>
                    </m:sSub>
                    <m:r>
                      <a:rPr lang="en-US" altLang="zh-CN" sz="1800">
                        <a:effectLst/>
                        <a:latin typeface="Cambria Math" panose="02040503050406030204" pitchFamily="18" charset="0"/>
                        <a:ea typeface="宋体"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itchFamily="2" charset="-122"/>
                            <a:cs typeface="Times New Roman" panose="02020603050405020304" pitchFamily="18" charset="0"/>
                          </a:rPr>
                          <m:t>0</m:t>
                        </m:r>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e>
                    </m:d>
                    <m:r>
                      <m:rPr>
                        <m:nor/>
                      </m:rPr>
                      <a:rPr lang="zh-CN" altLang="zh-CN" dirty="0">
                        <a:latin typeface="Times New Roman" panose="02020603050405020304" pitchFamily="18" charset="0"/>
                        <a:ea typeface="宋体" pitchFamily="2" charset="-122"/>
                        <a:cs typeface="Times New Roman" panose="02020603050405020304" pitchFamily="18" charset="0"/>
                      </a:rPr>
                      <m:t>动量缩放因子</m:t>
                    </m:r>
                    <m:r>
                      <a:rPr lang="zh-CN"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𝜈</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的更新方式为：</a:t>
                </a:r>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𝜈</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sub>
                      </m:sSub>
                      <m:r>
                        <a:rPr lang="en-US" altLang="zh-CN" sz="1800">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𝛽</m:t>
                          </m:r>
                        </m:e>
                        <m:sub>
                          <m:r>
                            <a:rPr lang="en-US" altLang="zh-CN" sz="1800" i="1">
                              <a:effectLst/>
                              <a:latin typeface="Cambria Math" panose="02040503050406030204" pitchFamily="18" charset="0"/>
                              <a:ea typeface="宋体" pitchFamily="2" charset="-122"/>
                              <a:cs typeface="Times New Roman" panose="02020603050405020304" pitchFamily="18" charset="0"/>
                            </a:rPr>
                            <m:t>𝑚</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𝜈</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𝛽</m:t>
                              </m:r>
                            </m:e>
                            <m:sub>
                              <m:r>
                                <a:rPr lang="en-US" altLang="zh-CN" sz="1800" i="1">
                                  <a:effectLst/>
                                  <a:latin typeface="Cambria Math" panose="02040503050406030204" pitchFamily="18" charset="0"/>
                                  <a:ea typeface="宋体" pitchFamily="2" charset="-122"/>
                                  <a:cs typeface="Times New Roman" panose="02020603050405020304" pitchFamily="18" charset="0"/>
                                </a:rPr>
                                <m:t>𝑚</m:t>
                              </m:r>
                            </m:sub>
                          </m:sSub>
                        </m:e>
                      </m:d>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𝛾</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𝜈</m:t>
                        </m:r>
                      </m:e>
                      <m:sub>
                        <m:r>
                          <a:rPr lang="en-US" altLang="zh-CN" sz="1800" i="1">
                            <a:effectLst/>
                            <a:latin typeface="Cambria Math" panose="02040503050406030204" pitchFamily="18" charset="0"/>
                            <a:ea typeface="宋体" pitchFamily="2" charset="-122"/>
                            <a:cs typeface="Times New Roman" panose="02020603050405020304" pitchFamily="18" charset="0"/>
                          </a:rPr>
                          <m:t>0</m:t>
                        </m:r>
                      </m:sub>
                    </m:sSub>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𝟎</m:t>
                    </m:r>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且</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𝛽</m:t>
                        </m:r>
                      </m:e>
                      <m:sub>
                        <m:r>
                          <a:rPr lang="en-US" altLang="zh-CN" sz="1800" i="1">
                            <a:effectLst/>
                            <a:latin typeface="Cambria Math" panose="02040503050406030204" pitchFamily="18" charset="0"/>
                            <a:ea typeface="宋体" pitchFamily="2" charset="-122"/>
                            <a:cs typeface="Times New Roman" panose="02020603050405020304" pitchFamily="18" charset="0"/>
                          </a:rPr>
                          <m:t>𝑚</m:t>
                        </m:r>
                      </m:sub>
                    </m:sSub>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0</m:t>
                    </m:r>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a:effectLst/>
                        <a:latin typeface="Cambria Math" panose="02040503050406030204" pitchFamily="18" charset="0"/>
                        <a:ea typeface="宋体" pitchFamily="2" charset="-122"/>
                        <a:cs typeface="Times New Roman" panose="02020603050405020304" pitchFamily="18" charset="0"/>
                      </a:rPr>
                      <m:t>)</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，较大的</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𝛽</m:t>
                        </m:r>
                      </m:e>
                      <m:sub>
                        <m:r>
                          <a:rPr lang="en-US" altLang="zh-CN" sz="1800" i="1">
                            <a:effectLst/>
                            <a:latin typeface="Cambria Math" panose="02040503050406030204" pitchFamily="18" charset="0"/>
                            <a:ea typeface="宋体" pitchFamily="2" charset="-122"/>
                            <a:cs typeface="Times New Roman" panose="02020603050405020304" pitchFamily="18" charset="0"/>
                          </a:rPr>
                          <m:t>𝑚</m:t>
                        </m:r>
                      </m:sub>
                    </m:sSub>
                  </m:oMath>
                </a14:m>
                <a:r>
                  <a:rPr lang="en-US" altLang="zh-CN" sz="1800" dirty="0">
                    <a:effectLst/>
                    <a:latin typeface="Times New Roman" panose="02020603050405020304" pitchFamily="18" charset="0"/>
                    <a:ea typeface="宋体" pitchFamily="2" charset="-122"/>
                    <a:cs typeface="宋体" pitchFamily="2" charset="-122"/>
                  </a:rPr>
                  <a:t> </a:t>
                </a:r>
                <a:r>
                  <a:rPr lang="zh-CN" altLang="zh-CN" sz="1800" dirty="0">
                    <a:effectLst/>
                    <a:latin typeface="Times New Roman" panose="02020603050405020304" pitchFamily="18" charset="0"/>
                    <a:ea typeface="宋体" pitchFamily="2" charset="-122"/>
                    <a:cs typeface="Times New Roman" panose="02020603050405020304" pitchFamily="18" charset="0"/>
                  </a:rPr>
                  <a:t>会导致动量变化更平缓。即使在这些步骤中没有应用</a:t>
                </a:r>
                <a:r>
                  <a:rPr lang="zh-CN" altLang="zh-CN" sz="1800"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𝛾</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oMath>
                </a14:m>
                <a:r>
                  <a:rPr lang="zh-CN" altLang="zh-CN" sz="1800" dirty="0">
                    <a:effectLst/>
                    <a:latin typeface="Times New Roman" panose="02020603050405020304" pitchFamily="18" charset="0"/>
                    <a:ea typeface="宋体" pitchFamily="2" charset="-122"/>
                    <a:cs typeface="Times New Roman" panose="02020603050405020304" pitchFamily="18" charset="0"/>
                  </a:rPr>
                  <a:t>，动量也会在</a:t>
                </a:r>
                <a:r>
                  <a:rPr lang="en-US" altLang="zh-CN" dirty="0">
                    <a:latin typeface="Times New Roman" panose="02020603050405020304" pitchFamily="18" charset="0"/>
                    <a:ea typeface="宋体" pitchFamily="2" charset="-122"/>
                    <a:cs typeface="Times New Roman" panose="02020603050405020304" pitchFamily="18" charset="0"/>
                  </a:rPr>
                  <a:t>warm-up</a:t>
                </a:r>
                <a:r>
                  <a:rPr lang="zh-CN" altLang="zh-CN" sz="1800" dirty="0">
                    <a:effectLst/>
                    <a:latin typeface="Times New Roman" panose="02020603050405020304" pitchFamily="18" charset="0"/>
                    <a:ea typeface="宋体" pitchFamily="2" charset="-122"/>
                    <a:cs typeface="Times New Roman" panose="02020603050405020304" pitchFamily="18" charset="0"/>
                  </a:rPr>
                  <a:t>期间积累。</a:t>
                </a:r>
                <a:endParaRPr lang="zh-CN" altLang="zh-CN" sz="1800" dirty="0">
                  <a:effectLst/>
                  <a:latin typeface="宋体" pitchFamily="2" charset="-122"/>
                  <a:ea typeface="宋体" pitchFamily="2" charset="-122"/>
                  <a:cs typeface="宋体" pitchFamily="2"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76355" y="767340"/>
                <a:ext cx="11283350" cy="4288482"/>
              </a:xfrm>
              <a:prstGeom prst="rect">
                <a:avLst/>
              </a:prstGeom>
              <a:blipFill rotWithShape="1">
                <a:blip r:embed="rId1"/>
                <a:stretch>
                  <a:fillRect l="-1" t="-6" r="1" b="-4473"/>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355" y="249604"/>
            <a:ext cx="4067139" cy="461665"/>
          </a:xfrm>
          <a:prstGeom prst="rect">
            <a:avLst/>
          </a:prstGeom>
          <a:noFill/>
        </p:spPr>
        <p:txBody>
          <a:bodyPr wrap="none" rtlCol="0">
            <a:spAutoFit/>
          </a:bodyPr>
          <a:lstStyle/>
          <a:p>
            <a:r>
              <a:rPr lang="en-US" altLang="zh-CN" sz="2400" b="1" dirty="0">
                <a:solidFill>
                  <a:srgbClr val="000000"/>
                </a:solidFill>
                <a:effectLst/>
                <a:highlight>
                  <a:srgbClr val="FFFFFF"/>
                </a:highlight>
                <a:latin typeface="Times New Roman" panose="02020603050405020304" pitchFamily="18" charset="0"/>
                <a:ea typeface="宋体" pitchFamily="2" charset="-122"/>
                <a:cs typeface="宋体" pitchFamily="2" charset="-122"/>
              </a:rPr>
              <a:t>Conditional Diffusion Models</a:t>
            </a:r>
            <a:endParaRPr lang="zh-CN" altLang="zh-CN" sz="2400" dirty="0">
              <a:effectLst/>
              <a:highlight>
                <a:srgbClr val="FFFFFF"/>
              </a:highlight>
              <a:latin typeface="宋体" pitchFamily="2" charset="-122"/>
              <a:ea typeface="宋体" pitchFamily="2" charset="-122"/>
              <a:cs typeface="宋体" pitchFamily="2" charset="-122"/>
            </a:endParaRPr>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 name="图片 3"/>
          <p:cNvPicPr>
            <a:picLocks noChangeAspect="1"/>
          </p:cNvPicPr>
          <p:nvPr/>
        </p:nvPicPr>
        <p:blipFill>
          <a:blip r:embed="rId1"/>
          <a:stretch>
            <a:fillRect/>
          </a:stretch>
        </p:blipFill>
        <p:spPr>
          <a:xfrm>
            <a:off x="5700387" y="25437"/>
            <a:ext cx="6419188" cy="6858000"/>
          </a:xfrm>
          <a:prstGeom prst="rect">
            <a:avLst/>
          </a:prstGeom>
        </p:spPr>
      </p:pic>
      <p:pic>
        <p:nvPicPr>
          <p:cNvPr id="6" name="图片 5"/>
          <p:cNvPicPr>
            <a:picLocks noChangeAspect="1"/>
          </p:cNvPicPr>
          <p:nvPr/>
        </p:nvPicPr>
        <p:blipFill>
          <a:blip r:embed="rId2"/>
          <a:stretch>
            <a:fillRect/>
          </a:stretch>
        </p:blipFill>
        <p:spPr>
          <a:xfrm>
            <a:off x="694669" y="939802"/>
            <a:ext cx="5255090" cy="153273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35477" y="2452838"/>
                <a:ext cx="6523124" cy="507318"/>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smtClean="0">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acc>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𝑔</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𝛾</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5477" y="2452838"/>
                <a:ext cx="6523124" cy="507318"/>
              </a:xfrm>
              <a:prstGeom prst="rect">
                <a:avLst/>
              </a:prstGeom>
              <a:blipFill rotWithShape="1">
                <a:blip r:embed="rId3"/>
                <a:stretch>
                  <a:fillRect l="8" t="-92" r="7"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33174" y="2842589"/>
                <a:ext cx="6523124" cy="3931846"/>
              </a:xfrm>
              <a:prstGeom prst="rect">
                <a:avLst/>
              </a:prstGeom>
              <a:noFill/>
            </p:spPr>
            <p:txBody>
              <a:bodyPr wrap="square">
                <a:spAutoFit/>
              </a:bodyPr>
              <a:lstStyle/>
              <a:p>
                <a:r>
                  <a:rPr lang="en-US" altLang="zh-CN" sz="1800" i="1" dirty="0" err="1">
                    <a:solidFill>
                      <a:srgbClr val="000000"/>
                    </a:solidFill>
                    <a:effectLst/>
                    <a:latin typeface="Times New Roman" panose="02020603050405020304" pitchFamily="18" charset="0"/>
                    <a:ea typeface="宋体" pitchFamily="2" charset="-122"/>
                    <a:cs typeface="宋体" pitchFamily="2" charset="-122"/>
                  </a:rPr>
                  <a:t>δ</a:t>
                </a:r>
                <a:r>
                  <a:rPr lang="en-US" altLang="zh-CN" sz="1800" i="1" dirty="0">
                    <a:solidFill>
                      <a:srgbClr val="000000"/>
                    </a:solidFill>
                    <a:effectLst/>
                    <a:latin typeface="Times New Roman" panose="02020603050405020304" pitchFamily="18" charset="0"/>
                    <a:ea typeface="宋体" pitchFamily="2" charset="-122"/>
                    <a:cs typeface="宋体" pitchFamily="2" charset="-122"/>
                  </a:rPr>
                  <a:t> </a:t>
                </a:r>
                <a:r>
                  <a:rPr lang="zh-CN" altLang="en-US" sz="1800" i="1" dirty="0">
                    <a:solidFill>
                      <a:srgbClr val="000000"/>
                    </a:solidFill>
                    <a:effectLst/>
                    <a:latin typeface="Times New Roman" panose="02020603050405020304" pitchFamily="18" charset="0"/>
                    <a:ea typeface="宋体" pitchFamily="2" charset="-122"/>
                    <a:cs typeface="宋体" pitchFamily="2" charset="-122"/>
                  </a:rPr>
                  <a:t>：</a:t>
                </a:r>
                <a:r>
                  <a:rPr lang="zh-CN"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预热</a:t>
                </a:r>
                <a:r>
                  <a:rPr lang="en-US" altLang="zh-CN" sz="1800" b="1" dirty="0">
                    <a:solidFill>
                      <a:srgbClr val="1F1F1F"/>
                    </a:solidFill>
                    <a:effectLst/>
                    <a:latin typeface="Times New Roman" panose="02020603050405020304" pitchFamily="18" charset="0"/>
                    <a:ea typeface="宋体" pitchFamily="2" charset="-122"/>
                    <a:cs typeface="宋体" pitchFamily="2" charset="-122"/>
                  </a:rPr>
                  <a:t> (warm-up)</a:t>
                </a:r>
                <a:endParaRPr lang="en-US" altLang="zh-CN" sz="1800" b="1" dirty="0">
                  <a:solidFill>
                    <a:srgbClr val="1F1F1F"/>
                  </a:solidFill>
                  <a:effectLst/>
                  <a:latin typeface="Times New Roman" panose="02020603050405020304" pitchFamily="18" charset="0"/>
                  <a:ea typeface="宋体" pitchFamily="2" charset="-122"/>
                  <a:cs typeface="宋体" pitchFamily="2" charset="-122"/>
                </a:endParaRPr>
              </a:p>
              <a:p>
                <a:r>
                  <a:rPr lang="zh-CN" altLang="en-US" b="1" dirty="0">
                    <a:solidFill>
                      <a:srgbClr val="1F1F1F"/>
                    </a:solidFill>
                    <a:latin typeface="Times New Roman" panose="02020603050405020304" pitchFamily="18" charset="0"/>
                    <a:ea typeface="宋体" pitchFamily="2" charset="-122"/>
                    <a:cs typeface="宋体" pitchFamily="2" charset="-122"/>
                  </a:rPr>
                  <a:t>从第几步开始进行安全引导</a:t>
                </a:r>
                <a:endParaRPr lang="zh-CN" altLang="zh-CN" sz="1800" b="1" dirty="0">
                  <a:effectLst/>
                  <a:latin typeface="宋体" pitchFamily="2" charset="-122"/>
                  <a:ea typeface="宋体" pitchFamily="2" charset="-122"/>
                  <a:cs typeface="宋体" pitchFamily="2" charset="-122"/>
                </a:endParaRPr>
              </a:p>
              <a:p>
                <a:endParaRPr lang="en-US"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endParaRPr>
              </a:p>
              <a:p>
                <a:pPr>
                  <a:lnSpc>
                    <a:spcPts val="2100"/>
                  </a:lnSpc>
                  <a:spcBef>
                    <a:spcPts val="1200"/>
                  </a:spcBef>
                  <a:spcAft>
                    <a:spcPts val="1200"/>
                  </a:spcAft>
                </a:pPr>
                <a14:m>
                  <m:oMath xmlns:m="http://schemas.openxmlformats.org/officeDocument/2006/math">
                    <m:sSub>
                      <m:sSubPr>
                        <m:ctrlPr>
                          <a:rPr lang="zh-CN" altLang="zh-CN" sz="1800" i="1" smtClean="0">
                            <a:solidFill>
                              <a:srgbClr val="1F1F1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1F1F1F"/>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1F1F1F"/>
                            </a:solidFill>
                            <a:effectLst/>
                            <a:latin typeface="Cambria Math" panose="02040503050406030204" pitchFamily="18" charset="0"/>
                            <a:ea typeface="宋体" pitchFamily="2" charset="-122"/>
                            <a:cs typeface="Times New Roman" panose="02020603050405020304" pitchFamily="18" charset="0"/>
                          </a:rPr>
                          <m:t>𝑆</m:t>
                        </m:r>
                      </m:sub>
                    </m:sSub>
                  </m:oMath>
                </a14:m>
                <a:r>
                  <a:rPr lang="zh-CN" altLang="en-US" sz="1800" b="1" dirty="0">
                    <a:solidFill>
                      <a:srgbClr val="1F1F1F"/>
                    </a:solidFill>
                    <a:effectLst/>
                    <a:latin typeface="Times New Roman" panose="02020603050405020304" pitchFamily="18" charset="0"/>
                    <a:ea typeface="宋体" pitchFamily="2" charset="-122"/>
                    <a:cs typeface="Times New Roman" panose="02020603050405020304" pitchFamily="18" charset="0"/>
                  </a:rPr>
                  <a:t>：</a:t>
                </a:r>
                <a:r>
                  <a:rPr lang="zh-CN"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安全引导尺度</a:t>
                </a:r>
                <a:r>
                  <a:rPr lang="en-US"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 (safety guidance scale)</a:t>
                </a:r>
                <a:endParaRPr lang="en-US"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endParaRPr>
              </a:p>
              <a:p>
                <a:pPr>
                  <a:lnSpc>
                    <a:spcPts val="2100"/>
                  </a:lnSpc>
                  <a:spcBef>
                    <a:spcPts val="1200"/>
                  </a:spcBef>
                  <a:spcAft>
                    <a:spcPts val="1200"/>
                  </a:spcAft>
                </a:pPr>
                <a:r>
                  <a:rPr lang="zh-CN" altLang="en-US" b="1" dirty="0">
                    <a:solidFill>
                      <a:srgbClr val="1F1F1F"/>
                    </a:solidFill>
                    <a:latin typeface="Times New Roman" panose="02020603050405020304" pitchFamily="18" charset="0"/>
                    <a:ea typeface="宋体" pitchFamily="2" charset="-122"/>
                    <a:cs typeface="Times New Roman" panose="02020603050405020304" pitchFamily="18" charset="0"/>
                  </a:rPr>
                  <a:t>远离不安全的程度</a:t>
                </a:r>
                <a:endParaRPr lang="en-US"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endParaRPr>
              </a:p>
              <a:p>
                <a:r>
                  <a:rPr lang="el-GR"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rPr>
                  <a:t>λ </a:t>
                </a:r>
                <a:r>
                  <a:rPr lang="zh-CN" altLang="en-US" dirty="0">
                    <a:solidFill>
                      <a:srgbClr val="1F1F1F"/>
                    </a:solidFill>
                    <a:latin typeface="Times New Roman" panose="02020603050405020304" pitchFamily="18" charset="0"/>
                    <a:ea typeface="宋体" pitchFamily="2" charset="-122"/>
                    <a:cs typeface="Times New Roman" panose="02020603050405020304" pitchFamily="18" charset="0"/>
                  </a:rPr>
                  <a:t>：</a:t>
                </a:r>
                <a:r>
                  <a:rPr lang="zh-CN"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阈值（</a:t>
                </a:r>
                <a:r>
                  <a:rPr lang="en-US" altLang="zh-CN" sz="1800" b="1" dirty="0">
                    <a:solidFill>
                      <a:srgbClr val="000000"/>
                    </a:solidFill>
                    <a:effectLst/>
                    <a:latin typeface="Times New Roman" panose="02020603050405020304" pitchFamily="18" charset="0"/>
                    <a:ea typeface="宋体" pitchFamily="2" charset="-122"/>
                    <a:cs typeface="宋体" pitchFamily="2" charset="-122"/>
                  </a:rPr>
                  <a:t>Threshold</a:t>
                </a:r>
                <a:r>
                  <a:rPr lang="zh-CN"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a:t>
                </a:r>
                <a:endParaRPr lang="zh-CN" altLang="zh-CN" sz="1800" b="1" dirty="0">
                  <a:effectLst/>
                  <a:latin typeface="宋体" pitchFamily="2" charset="-122"/>
                  <a:ea typeface="宋体" pitchFamily="2" charset="-122"/>
                  <a:cs typeface="宋体" pitchFamily="2" charset="-122"/>
                </a:endParaRPr>
              </a:p>
              <a:p>
                <a:pPr>
                  <a:lnSpc>
                    <a:spcPts val="2100"/>
                  </a:lnSpc>
                  <a:spcBef>
                    <a:spcPts val="1200"/>
                  </a:spcBef>
                  <a:spcAft>
                    <a:spcPts val="1200"/>
                  </a:spcAft>
                </a:pPr>
                <a:r>
                  <a:rPr lang="zh-CN"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rPr>
                  <a:t>决定了将潜在空间划分为</a:t>
                </a:r>
                <a:r>
                  <a:rPr lang="zh-CN" altLang="en-US" sz="1800" dirty="0">
                    <a:solidFill>
                      <a:srgbClr val="1F1F1F"/>
                    </a:solidFill>
                    <a:effectLst/>
                    <a:latin typeface="Times New Roman" panose="02020603050405020304" pitchFamily="18" charset="0"/>
                    <a:ea typeface="宋体" pitchFamily="2" charset="-122"/>
                    <a:cs typeface="Times New Roman" panose="02020603050405020304" pitchFamily="18" charset="0"/>
                  </a:rPr>
                  <a:t>安全</a:t>
                </a:r>
                <a:r>
                  <a:rPr lang="zh-CN"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rPr>
                  <a:t>和不</a:t>
                </a:r>
                <a:r>
                  <a:rPr lang="zh-CN" altLang="en-US" sz="1800" dirty="0">
                    <a:solidFill>
                      <a:srgbClr val="1F1F1F"/>
                    </a:solidFill>
                    <a:effectLst/>
                    <a:latin typeface="Times New Roman" panose="02020603050405020304" pitchFamily="18" charset="0"/>
                    <a:ea typeface="宋体" pitchFamily="2" charset="-122"/>
                    <a:cs typeface="Times New Roman" panose="02020603050405020304" pitchFamily="18" charset="0"/>
                  </a:rPr>
                  <a:t>安全</a:t>
                </a:r>
                <a:r>
                  <a:rPr lang="zh-CN"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rPr>
                  <a:t>的超平面的位置。</a:t>
                </a:r>
                <a:endParaRPr lang="zh-CN" altLang="zh-CN" sz="1800" dirty="0">
                  <a:effectLst/>
                  <a:latin typeface="宋体" pitchFamily="2" charset="-122"/>
                  <a:ea typeface="宋体" pitchFamily="2" charset="-122"/>
                  <a:cs typeface="Times New Roman" panose="02020603050405020304" pitchFamily="18" charset="0"/>
                </a:endParaRPr>
              </a:p>
              <a:p>
                <a:pPr>
                  <a:lnSpc>
                    <a:spcPts val="2100"/>
                  </a:lnSpc>
                  <a:spcBef>
                    <a:spcPts val="1200"/>
                  </a:spcBef>
                  <a:spcAft>
                    <a:spcPts val="1200"/>
                  </a:spcAft>
                </a:pPr>
                <a14:m>
                  <m:oMath xmlns:m="http://schemas.openxmlformats.org/officeDocument/2006/math">
                    <m:sSub>
                      <m:sSubPr>
                        <m:ctrlPr>
                          <a:rPr lang="zh-CN" altLang="zh-CN" sz="1800" i="1" smtClean="0">
                            <a:solidFill>
                              <a:srgbClr val="1F1F1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1F1F1F"/>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1F1F1F"/>
                            </a:solidFill>
                            <a:effectLst/>
                            <a:latin typeface="Cambria Math" panose="02040503050406030204" pitchFamily="18" charset="0"/>
                            <a:ea typeface="宋体" pitchFamily="2" charset="-122"/>
                            <a:cs typeface="Times New Roman" panose="02020603050405020304" pitchFamily="18" charset="0"/>
                          </a:rPr>
                          <m:t>𝑚</m:t>
                        </m:r>
                      </m:sub>
                    </m:sSub>
                    <m:r>
                      <a:rPr lang="zh-CN" altLang="en-US" sz="1800" b="1" i="0" smtClean="0">
                        <a:solidFill>
                          <a:srgbClr val="1F1F1F"/>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i="1">
                            <a:solidFill>
                              <a:srgbClr val="1F1F1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1F1F1F"/>
                            </a:solidFill>
                            <a:latin typeface="Cambria Math" panose="02040503050406030204" pitchFamily="18" charset="0"/>
                            <a:ea typeface="宋体" pitchFamily="2" charset="-122"/>
                            <a:cs typeface="Times New Roman" panose="02020603050405020304" pitchFamily="18" charset="0"/>
                          </a:rPr>
                          <m:t>𝛽</m:t>
                        </m:r>
                      </m:e>
                      <m:sub>
                        <m:r>
                          <a:rPr lang="en-US" altLang="zh-CN" i="1">
                            <a:solidFill>
                              <a:srgbClr val="1F1F1F"/>
                            </a:solidFill>
                            <a:latin typeface="Cambria Math" panose="02040503050406030204" pitchFamily="18" charset="0"/>
                            <a:ea typeface="宋体" pitchFamily="2" charset="-122"/>
                            <a:cs typeface="Times New Roman" panose="02020603050405020304" pitchFamily="18" charset="0"/>
                          </a:rPr>
                          <m:t>𝑚</m:t>
                        </m:r>
                      </m:sub>
                    </m:sSub>
                  </m:oMath>
                </a14:m>
                <a:r>
                  <a:rPr lang="zh-CN"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动量</a:t>
                </a:r>
                <a:r>
                  <a:rPr lang="en-US"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 (momentum)</a:t>
                </a:r>
                <a:endParaRPr lang="zh-CN" altLang="zh-CN" sz="1800" b="1" dirty="0">
                  <a:effectLst/>
                  <a:latin typeface="宋体" pitchFamily="2" charset="-122"/>
                  <a:ea typeface="宋体" pitchFamily="2" charset="-122"/>
                  <a:cs typeface="Times New Roman" panose="02020603050405020304" pitchFamily="18" charset="0"/>
                </a:endParaRPr>
              </a:p>
              <a:p>
                <a:pPr>
                  <a:lnSpc>
                    <a:spcPts val="2100"/>
                  </a:lnSpc>
                  <a:spcBef>
                    <a:spcPts val="1200"/>
                  </a:spcBef>
                  <a:spcAft>
                    <a:spcPts val="1200"/>
                  </a:spcAft>
                </a:pPr>
                <a:r>
                  <a:rPr lang="zh-CN" altLang="zh-CN" sz="1800" dirty="0">
                    <a:solidFill>
                      <a:srgbClr val="1F1F1F"/>
                    </a:solidFill>
                    <a:effectLst/>
                    <a:latin typeface="Times New Roman" panose="02020603050405020304" pitchFamily="18" charset="0"/>
                    <a:ea typeface="宋体" pitchFamily="2" charset="-122"/>
                    <a:cs typeface="Times New Roman" panose="02020603050405020304" pitchFamily="18" charset="0"/>
                  </a:rPr>
                  <a:t>移除构成图像重要部分的不适宜概念</a:t>
                </a:r>
                <a:endParaRPr lang="zh-CN" altLang="zh-CN" sz="1800" dirty="0">
                  <a:effectLst/>
                  <a:latin typeface="宋体" pitchFamily="2" charset="-122"/>
                  <a:ea typeface="宋体" pitchFamily="2" charset="-122"/>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333174" y="2842589"/>
                <a:ext cx="6523124" cy="3931846"/>
              </a:xfrm>
              <a:prstGeom prst="rect">
                <a:avLst/>
              </a:prstGeom>
              <a:blipFill rotWithShape="1">
                <a:blip r:embed="rId4"/>
                <a:stretch>
                  <a:fillRect l="-7" t="-8" r="3" b="6"/>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r="19646"/>
          <a:stretch>
            <a:fillRect/>
          </a:stretch>
        </p:blipFill>
        <p:spPr>
          <a:xfrm>
            <a:off x="4446757" y="-16961"/>
            <a:ext cx="6245431" cy="6678172"/>
          </a:xfrm>
          <a:prstGeom prst="rect">
            <a:avLst/>
          </a:prstGeom>
        </p:spPr>
      </p:pic>
      <p:pic>
        <p:nvPicPr>
          <p:cNvPr id="29698" name="Picture 2" descr="Stable Diffus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98" y="1236136"/>
            <a:ext cx="4318000" cy="431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l="-1" r="-675"/>
          <a:stretch>
            <a:fillRect/>
          </a:stretch>
        </p:blipFill>
        <p:spPr>
          <a:xfrm>
            <a:off x="4228176" y="0"/>
            <a:ext cx="7824850" cy="6678172"/>
          </a:xfrm>
          <a:prstGeom prst="rect">
            <a:avLst/>
          </a:prstGeom>
        </p:spPr>
      </p:pic>
      <p:sp>
        <p:nvSpPr>
          <p:cNvPr id="3" name="文本框 2"/>
          <p:cNvSpPr txBox="1"/>
          <p:nvPr/>
        </p:nvSpPr>
        <p:spPr>
          <a:xfrm>
            <a:off x="353291" y="196789"/>
            <a:ext cx="6097978" cy="369332"/>
          </a:xfrm>
          <a:prstGeom prst="rect">
            <a:avLst/>
          </a:prstGeom>
          <a:noFill/>
        </p:spPr>
        <p:txBody>
          <a:bodyPr wrap="square">
            <a:spAutoFit/>
          </a:bodyPr>
          <a:lstStyle/>
          <a:p>
            <a:r>
              <a:rPr lang="en-US" altLang="zh-CN" sz="1800" b="1" dirty="0">
                <a:solidFill>
                  <a:srgbClr val="1F1F1F"/>
                </a:solidFill>
                <a:effectLst/>
                <a:latin typeface="Times New Roman" panose="02020603050405020304" pitchFamily="18" charset="0"/>
                <a:ea typeface="宋体" pitchFamily="2" charset="-122"/>
              </a:rPr>
              <a:t>SLD </a:t>
            </a:r>
            <a:r>
              <a:rPr lang="zh-CN" altLang="zh-CN" sz="1800" b="1" dirty="0">
                <a:solidFill>
                  <a:srgbClr val="1F1F1F"/>
                </a:solidFill>
                <a:effectLst/>
                <a:latin typeface="Times New Roman" panose="02020603050405020304" pitchFamily="18" charset="0"/>
                <a:ea typeface="宋体" pitchFamily="2" charset="-122"/>
                <a:cs typeface="Times New Roman" panose="02020603050405020304" pitchFamily="18" charset="0"/>
              </a:rPr>
              <a:t>在推理时执行图像编辑，无需任何进一步的微调。</a:t>
            </a:r>
            <a:r>
              <a:rPr lang="zh-CN" altLang="zh-CN" dirty="0">
                <a:effectLst/>
              </a:rPr>
              <a:t> </a:t>
            </a:r>
            <a:endParaRPr lang="zh-CN" altLang="en-US" dirty="0"/>
          </a:p>
        </p:txBody>
      </p:sp>
      <p:pic>
        <p:nvPicPr>
          <p:cNvPr id="4" name="图片 3"/>
          <p:cNvPicPr>
            <a:picLocks noChangeAspect="1"/>
          </p:cNvPicPr>
          <p:nvPr/>
        </p:nvPicPr>
        <p:blipFill rotWithShape="1">
          <a:blip r:embed="rId2"/>
          <a:srcRect b="44336"/>
          <a:stretch>
            <a:fillRect/>
          </a:stretch>
        </p:blipFill>
        <p:spPr>
          <a:xfrm>
            <a:off x="305791" y="1337971"/>
            <a:ext cx="5395949" cy="209103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26126" y="3724303"/>
                <a:ext cx="6315075" cy="507318"/>
              </a:xfrm>
              <a:prstGeom prst="rect">
                <a:avLst/>
              </a:prstGeom>
              <a:noFill/>
            </p:spPr>
            <p:txBody>
              <a:bodyPr wrap="square">
                <a:spAutoFit/>
              </a:bodyPr>
              <a:lstStyle/>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smtClean="0">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ˉ"/>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acc>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𝑠</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𝑔</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𝜖</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𝜃</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75BD4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75BD42"/>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75BD42"/>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𝛾</m:t>
                      </m:r>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𝐳</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𝑡</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𝑝</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FF0000"/>
                              </a:solidFill>
                              <a:effectLst/>
                              <a:latin typeface="Cambria Math" panose="02040503050406030204" pitchFamily="18" charset="0"/>
                              <a:ea typeface="宋体" pitchFamily="2" charset="-122"/>
                              <a:cs typeface="Times New Roman" panose="02020603050405020304" pitchFamily="18" charset="0"/>
                            </a:rPr>
                            <m:t>𝐜</m:t>
                          </m:r>
                        </m:e>
                        <m: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𝑆</m:t>
                          </m:r>
                        </m:sub>
                      </m:sSub>
                      <m:r>
                        <a:rPr lang="en-US" altLang="zh-CN" sz="1800" i="1">
                          <a:solidFill>
                            <a:srgbClr val="FF0000"/>
                          </a:solidFill>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6126" y="3724303"/>
                <a:ext cx="6315075" cy="507318"/>
              </a:xfrm>
              <a:prstGeom prst="rect">
                <a:avLst/>
              </a:prstGeom>
              <a:blipFill rotWithShape="1">
                <a:blip r:embed="rId3"/>
                <a:stretch>
                  <a:fillRect l="-1" t="-6" r="1" b="121"/>
                </a:stretch>
              </a:blipFill>
            </p:spPr>
            <p:txBody>
              <a:bodyPr/>
              <a:lstStyle/>
              <a:p>
                <a:r>
                  <a:rPr lang="zh-CN" altLang="en-US">
                    <a:noFill/>
                  </a:rPr>
                  <a:t> </a:t>
                </a:r>
              </a:p>
            </p:txBody>
          </p:sp>
        </mc:Fallback>
      </mc:AlternateContent>
      <p:sp>
        <p:nvSpPr>
          <p:cNvPr id="8" name="文本框 7"/>
          <p:cNvSpPr txBox="1"/>
          <p:nvPr/>
        </p:nvSpPr>
        <p:spPr>
          <a:xfrm>
            <a:off x="569465" y="4543791"/>
            <a:ext cx="4108817" cy="369332"/>
          </a:xfrm>
          <a:prstGeom prst="rect">
            <a:avLst/>
          </a:prstGeom>
          <a:noFill/>
        </p:spPr>
        <p:txBody>
          <a:bodyPr wrap="none" rtlCol="0">
            <a:spAutoFit/>
          </a:bodyPr>
          <a:lstStyle/>
          <a:p>
            <a:r>
              <a:rPr kumimoji="1" lang="zh-CN" altLang="en-US" dirty="0"/>
              <a:t>无分类引导、条件扩散模型、扩散模型</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9811532" cy="461665"/>
          </a:xfrm>
          <a:prstGeom prst="rect">
            <a:avLst/>
          </a:prstGeom>
          <a:noFill/>
        </p:spPr>
        <p:txBody>
          <a:bodyPr wrap="none" rtlCol="0">
            <a:spAutoFit/>
          </a:bodyPr>
          <a:lstStyle/>
          <a:p>
            <a:r>
              <a:rPr lang="en-US" altLang="zh-CN" sz="2400" b="1" dirty="0">
                <a:solidFill>
                  <a:srgbClr val="191B1F"/>
                </a:solidFill>
                <a:effectLst/>
                <a:highlight>
                  <a:srgbClr val="FFFFFF"/>
                </a:highlight>
                <a:latin typeface="Times New Roman" panose="02020603050405020304" pitchFamily="18" charset="0"/>
                <a:ea typeface="宋体" pitchFamily="2" charset="-122"/>
              </a:rPr>
              <a:t>DDPM</a:t>
            </a:r>
            <a:r>
              <a:rPr lang="zh-CN" altLang="en-US" sz="2400" b="1" dirty="0">
                <a:solidFill>
                  <a:srgbClr val="191B1F"/>
                </a:solidFill>
                <a:effectLst/>
                <a:highlight>
                  <a:srgbClr val="FFFFFF"/>
                </a:highlight>
                <a:latin typeface="Times New Roman" panose="02020603050405020304" pitchFamily="18" charset="0"/>
                <a:ea typeface="宋体" pitchFamily="2" charset="-122"/>
              </a:rPr>
              <a:t>（</a:t>
            </a:r>
            <a:r>
              <a:rPr lang="en-GB" altLang="zh-CN" sz="2400" b="0" i="0" u="sng" dirty="0">
                <a:effectLst/>
                <a:highlight>
                  <a:srgbClr val="FFFFFF"/>
                </a:highlight>
                <a:latin typeface="Arial" panose="020B0604020202090204" pitchFamily="34" charset="0"/>
                <a:hlinkClick r:id="rId1"/>
              </a:rPr>
              <a:t>Denoising Diffusion Probabilistic Models</a:t>
            </a:r>
            <a:r>
              <a:rPr lang="zh-CN" altLang="en-US" sz="2400" b="1" dirty="0">
                <a:solidFill>
                  <a:srgbClr val="191B1F"/>
                </a:solidFill>
                <a:effectLst/>
                <a:highlight>
                  <a:srgbClr val="FFFFFF"/>
                </a:highlight>
                <a:latin typeface="Times New Roman" panose="02020603050405020304" pitchFamily="18" charset="0"/>
                <a:ea typeface="宋体" pitchFamily="2" charset="-122"/>
              </a:rPr>
              <a:t>）去噪扩散概率模型</a:t>
            </a:r>
            <a:r>
              <a:rPr lang="zh-CN" altLang="zh-CN" sz="2400" b="1" dirty="0">
                <a:effectLst/>
              </a:rPr>
              <a:t> </a:t>
            </a:r>
            <a:endParaRPr kumimoji="1" lang="zh-CN" altLang="en-US" sz="2400" b="1" dirty="0"/>
          </a:p>
        </p:txBody>
      </p:sp>
      <p:pic>
        <p:nvPicPr>
          <p:cNvPr id="10" name="图片 9"/>
          <p:cNvPicPr>
            <a:picLocks noChangeAspect="1"/>
          </p:cNvPicPr>
          <p:nvPr/>
        </p:nvPicPr>
        <p:blipFill>
          <a:blip r:embed="rId2"/>
          <a:stretch>
            <a:fillRect/>
          </a:stretch>
        </p:blipFill>
        <p:spPr>
          <a:xfrm>
            <a:off x="700644" y="1421686"/>
            <a:ext cx="10496552" cy="38114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1415772" cy="461665"/>
          </a:xfrm>
          <a:prstGeom prst="rect">
            <a:avLst/>
          </a:prstGeom>
          <a:noFill/>
        </p:spPr>
        <p:txBody>
          <a:bodyPr wrap="none" rtlCol="0">
            <a:spAutoFit/>
          </a:bodyPr>
          <a:lstStyle/>
          <a:p>
            <a:r>
              <a:rPr kumimoji="1" lang="zh-CN" altLang="en-US" sz="2400" b="1" dirty="0"/>
              <a:t>前向加噪</a:t>
            </a:r>
            <a:endParaRPr kumimoji="1" lang="zh-CN" altLang="en-US" sz="2400" b="1" dirty="0"/>
          </a:p>
        </p:txBody>
      </p:sp>
      <p:pic>
        <p:nvPicPr>
          <p:cNvPr id="10" name="图片 9"/>
          <p:cNvPicPr>
            <a:picLocks noChangeAspect="1"/>
          </p:cNvPicPr>
          <p:nvPr/>
        </p:nvPicPr>
        <p:blipFill>
          <a:blip r:embed="rId1"/>
          <a:stretch>
            <a:fillRect/>
          </a:stretch>
        </p:blipFill>
        <p:spPr>
          <a:xfrm>
            <a:off x="700644" y="1040686"/>
            <a:ext cx="10496552" cy="3811427"/>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2900920" y="4852113"/>
                <a:ext cx="6096000" cy="42774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sub>
                      </m:sSub>
                      <m:r>
                        <a:rPr lang="zh-CN" altLang="en-US" i="0">
                          <a:latin typeface="Cambria Math" panose="02040503050406030204" pitchFamily="18" charset="0"/>
                        </a:rPr>
                        <m:t>=</m:t>
                      </m:r>
                      <m:rad>
                        <m:radPr>
                          <m:degHide m:val="on"/>
                          <m:ctrlPr>
                            <a:rPr lang="zh-CN" altLang="en-US" i="1">
                              <a:solidFill>
                                <a:srgbClr val="836967"/>
                              </a:solidFill>
                              <a:latin typeface="Cambria Math" panose="02040503050406030204" pitchFamily="18" charset="0"/>
                            </a:rPr>
                          </m:ctrlPr>
                        </m:radPr>
                        <m:deg/>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ra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0">
                              <a:latin typeface="Cambria Math" panose="02040503050406030204" pitchFamily="18" charset="0"/>
                            </a:rPr>
                            <m:t>1</m:t>
                          </m:r>
                        </m:sub>
                      </m:sSub>
                      <m:r>
                        <a:rPr lang="zh-CN" altLang="en-US" i="0">
                          <a:latin typeface="Cambria Math" panose="02040503050406030204" pitchFamily="18" charset="0"/>
                        </a:rPr>
                        <m:t>+</m:t>
                      </m:r>
                      <m:rad>
                        <m:radPr>
                          <m:degHide m:val="on"/>
                          <m:ctrlPr>
                            <a:rPr lang="zh-CN" altLang="en-US" i="1">
                              <a:solidFill>
                                <a:srgbClr val="836967"/>
                              </a:solidFill>
                              <a:latin typeface="Cambria Math" panose="02040503050406030204" pitchFamily="18" charset="0"/>
                            </a:rPr>
                          </m:ctrlPr>
                        </m:radPr>
                        <m:deg/>
                        <m:e>
                          <m:r>
                            <a:rPr lang="zh-CN" altLang="en-US" i="0">
                              <a:latin typeface="Cambria Math" panose="02040503050406030204" pitchFamily="18" charset="0"/>
                            </a:rPr>
                            <m:t>1</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ra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𝜖</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0">
                              <a:latin typeface="Cambria Math" panose="02040503050406030204" pitchFamily="18" charset="0"/>
                            </a:rPr>
                            <m:t>1</m:t>
                          </m:r>
                        </m:sub>
                      </m:sSub>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2900920" y="4852113"/>
                <a:ext cx="6096000" cy="427746"/>
              </a:xfrm>
              <a:prstGeom prst="rect">
                <a:avLst/>
              </a:prstGeom>
              <a:blipFill rotWithShape="1">
                <a:blip r:embed="rId2"/>
                <a:stretch>
                  <a:fillRect l="-4" t="-18" r="4" b="1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900920" y="5817314"/>
                <a:ext cx="6096000" cy="42774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sub>
                      </m:sSub>
                      <m:r>
                        <a:rPr lang="zh-CN" altLang="en-US" i="0">
                          <a:latin typeface="Cambria Math" panose="02040503050406030204" pitchFamily="18" charset="0"/>
                        </a:rPr>
                        <m:t>=</m:t>
                      </m:r>
                      <m:rad>
                        <m:radPr>
                          <m:degHide m:val="on"/>
                          <m:ctrlPr>
                            <a:rPr lang="zh-CN" altLang="en-US" i="1">
                              <a:solidFill>
                                <a:srgbClr val="836967"/>
                              </a:solidFill>
                              <a:latin typeface="Cambria Math" panose="02040503050406030204" pitchFamily="18" charset="0"/>
                            </a:rPr>
                          </m:ctrlPr>
                        </m:radPr>
                        <m:deg/>
                        <m:e>
                          <m:bar>
                            <m:barPr>
                              <m:pos m:val="top"/>
                              <m:ctrlPr>
                                <a:rPr lang="zh-CN" altLang="en-US" i="1">
                                  <a:solidFill>
                                    <a:srgbClr val="836967"/>
                                  </a:solidFill>
                                  <a:latin typeface="Cambria Math" panose="02040503050406030204" pitchFamily="18" charset="0"/>
                                </a:rPr>
                              </m:ctrlPr>
                            </m:bar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bar>
                        </m:e>
                      </m:ra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0</m:t>
                          </m:r>
                        </m:sub>
                      </m:sSub>
                      <m:r>
                        <a:rPr lang="zh-CN" altLang="en-US" i="0">
                          <a:latin typeface="Cambria Math" panose="02040503050406030204" pitchFamily="18" charset="0"/>
                        </a:rPr>
                        <m:t>+</m:t>
                      </m:r>
                      <m:rad>
                        <m:radPr>
                          <m:degHide m:val="on"/>
                          <m:ctrlPr>
                            <a:rPr lang="zh-CN" altLang="en-US" i="1">
                              <a:solidFill>
                                <a:srgbClr val="836967"/>
                              </a:solidFill>
                              <a:latin typeface="Cambria Math" panose="02040503050406030204" pitchFamily="18" charset="0"/>
                            </a:rPr>
                          </m:ctrlPr>
                        </m:radPr>
                        <m:deg/>
                        <m:e>
                          <m:r>
                            <a:rPr lang="zh-CN" altLang="en-US" i="0">
                              <a:latin typeface="Cambria Math" panose="02040503050406030204" pitchFamily="18" charset="0"/>
                            </a:rPr>
                            <m:t>1</m:t>
                          </m:r>
                          <m:r>
                            <a:rPr lang="zh-CN" altLang="en-US" i="0">
                              <a:latin typeface="Cambria Math" panose="02040503050406030204" pitchFamily="18" charset="0"/>
                            </a:rPr>
                            <m:t>−</m:t>
                          </m:r>
                          <m:bar>
                            <m:barPr>
                              <m:pos m:val="top"/>
                              <m:ctrlPr>
                                <a:rPr lang="zh-CN" altLang="en-US" i="1">
                                  <a:solidFill>
                                    <a:srgbClr val="836967"/>
                                  </a:solidFill>
                                  <a:latin typeface="Cambria Math" panose="02040503050406030204" pitchFamily="18" charset="0"/>
                                </a:rPr>
                              </m:ctrlPr>
                            </m:bar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bar>
                        </m:e>
                      </m:rad>
                      <m:r>
                        <a:rPr lang="zh-CN" altLang="en-US" i="1">
                          <a:latin typeface="Cambria Math" panose="02040503050406030204" pitchFamily="18" charset="0"/>
                        </a:rPr>
                        <m:t>𝜖</m:t>
                      </m:r>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2900920" y="5817314"/>
                <a:ext cx="6096000" cy="427746"/>
              </a:xfrm>
              <a:prstGeom prst="rect">
                <a:avLst/>
              </a:prstGeom>
              <a:blipFill rotWithShape="1">
                <a:blip r:embed="rId3"/>
                <a:stretch>
                  <a:fillRect l="-4" t="-18" r="4" b="110"/>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1415772" cy="461665"/>
          </a:xfrm>
          <a:prstGeom prst="rect">
            <a:avLst/>
          </a:prstGeom>
          <a:noFill/>
        </p:spPr>
        <p:txBody>
          <a:bodyPr wrap="none" rtlCol="0">
            <a:spAutoFit/>
          </a:bodyPr>
          <a:lstStyle/>
          <a:p>
            <a:r>
              <a:rPr kumimoji="1" lang="zh-CN" altLang="en-US" sz="2400" b="1" dirty="0"/>
              <a:t>反向去噪</a:t>
            </a:r>
            <a:endParaRPr kumimoji="1" lang="zh-CN" altLang="en-US" sz="2400" b="1" dirty="0"/>
          </a:p>
        </p:txBody>
      </p:sp>
      <p:pic>
        <p:nvPicPr>
          <p:cNvPr id="4" name="图片 3"/>
          <p:cNvPicPr>
            <a:picLocks noChangeAspect="1"/>
          </p:cNvPicPr>
          <p:nvPr/>
        </p:nvPicPr>
        <p:blipFill>
          <a:blip r:embed="rId1"/>
          <a:stretch>
            <a:fillRect/>
          </a:stretch>
        </p:blipFill>
        <p:spPr>
          <a:xfrm>
            <a:off x="1549399" y="1122162"/>
            <a:ext cx="9482343" cy="225954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3048000" y="3697408"/>
                <a:ext cx="6096000" cy="75046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0">
                              <a:latin typeface="Cambria Math" panose="02040503050406030204" pitchFamily="18" charset="0"/>
                            </a:rPr>
                            <m:t>1</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solidFill>
                                    <a:srgbClr val="836967"/>
                                  </a:solidFill>
                                  <a:latin typeface="Cambria Math" panose="02040503050406030204" pitchFamily="18" charset="0"/>
                                </a:rPr>
                              </m:ctrlPr>
                            </m:radPr>
                            <m:deg/>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rad>
                        </m:den>
                      </m:f>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sub>
                      </m:sSub>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ad>
                            <m:radPr>
                              <m:degHide m:val="on"/>
                              <m:ctrlPr>
                                <a:rPr lang="zh-CN" altLang="en-US" i="1">
                                  <a:solidFill>
                                    <a:srgbClr val="836967"/>
                                  </a:solidFill>
                                  <a:latin typeface="Cambria Math" panose="02040503050406030204" pitchFamily="18" charset="0"/>
                                </a:rPr>
                              </m:ctrlPr>
                            </m:radPr>
                            <m:deg/>
                            <m:e>
                              <m:r>
                                <a:rPr lang="zh-CN" altLang="en-US" i="0">
                                  <a:latin typeface="Cambria Math" panose="02040503050406030204" pitchFamily="18" charset="0"/>
                                </a:rPr>
                                <m:t>1</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rad>
                        </m:num>
                        <m:den>
                          <m:rad>
                            <m:radPr>
                              <m:degHide m:val="on"/>
                              <m:ctrlPr>
                                <a:rPr lang="zh-CN" altLang="en-US" i="1">
                                  <a:solidFill>
                                    <a:srgbClr val="836967"/>
                                  </a:solidFill>
                                  <a:latin typeface="Cambria Math" panose="02040503050406030204" pitchFamily="18" charset="0"/>
                                </a:rPr>
                              </m:ctrlPr>
                            </m:radPr>
                            <m:deg/>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e>
                          </m:rad>
                        </m:den>
                      </m:f>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𝜖</m:t>
                          </m:r>
                        </m:e>
                        <m:sub>
                          <m:r>
                            <a:rPr lang="zh-CN" altLang="en-US" i="1">
                              <a:latin typeface="Cambria Math" panose="02040503050406030204" pitchFamily="18" charset="0"/>
                            </a:rPr>
                            <m:t>𝜃</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𝑡</m:t>
                          </m:r>
                        </m:sub>
                      </m:sSub>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3048000" y="3697408"/>
                <a:ext cx="6096000" cy="750462"/>
              </a:xfrm>
              <a:prstGeom prst="rect">
                <a:avLst/>
              </a:prstGeom>
              <a:blipFill rotWithShape="1">
                <a:blip r:embed="rId2"/>
                <a:stretch>
                  <a:fillRect t="-58" b="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729508" y="4560053"/>
                <a:ext cx="9482343" cy="1443408"/>
              </a:xfrm>
              <a:prstGeom prst="rect">
                <a:avLst/>
              </a:prstGeom>
              <a:noFill/>
            </p:spPr>
            <p:txBody>
              <a:bodyPr wrap="square">
                <a:spAutoFit/>
              </a:bodyPr>
              <a:lstStyle/>
              <a:p>
                <a:pPr>
                  <a:spcBef>
                    <a:spcPts val="900"/>
                  </a:spcBef>
                  <a:spcAft>
                    <a:spcPts val="9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𝑥</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a:effectLst/>
                        <a:latin typeface="Cambria Math" panose="02040503050406030204" pitchFamily="18" charset="0"/>
                        <a:ea typeface="宋体" pitchFamily="2" charset="-122"/>
                        <a:cs typeface="Times New Roman" panose="02020603050405020304" pitchFamily="18" charset="0"/>
                      </a:rPr>
                      <m:t>=</m:t>
                    </m:r>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bar>
                          <m:barPr>
                            <m:pos m:val="to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𝛼</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bar>
                      </m:e>
                    </m:rad>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𝑥</m:t>
                        </m:r>
                      </m:e>
                      <m:sub>
                        <m:r>
                          <a:rPr lang="en-US" altLang="zh-CN" sz="1800" i="1">
                            <a:effectLst/>
                            <a:latin typeface="Cambria Math" panose="02040503050406030204" pitchFamily="18" charset="0"/>
                            <a:ea typeface="宋体" pitchFamily="2" charset="-122"/>
                            <a:cs typeface="Times New Roman" panose="02020603050405020304" pitchFamily="18" charset="0"/>
                          </a:rPr>
                          <m:t>0</m:t>
                        </m:r>
                      </m:sub>
                    </m:sSub>
                    <m:r>
                      <a:rPr lang="en-US" altLang="zh-CN" sz="1800">
                        <a:effectLst/>
                        <a:latin typeface="Cambria Math" panose="02040503050406030204" pitchFamily="18" charset="0"/>
                        <a:ea typeface="宋体" pitchFamily="2" charset="-122"/>
                        <a:cs typeface="Times New Roman" panose="02020603050405020304" pitchFamily="18" charset="0"/>
                      </a:rPr>
                      <m:t>+</m:t>
                    </m:r>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itchFamily="2" charset="-122"/>
                            <a:cs typeface="Times New Roman" panose="02020603050405020304" pitchFamily="18" charset="0"/>
                          </a:rPr>
                          <m:t>1</m:t>
                        </m:r>
                        <m:r>
                          <a:rPr lang="en-US" altLang="zh-CN" sz="1800" i="1">
                            <a:effectLst/>
                            <a:latin typeface="Cambria Math" panose="02040503050406030204" pitchFamily="18" charset="0"/>
                            <a:ea typeface="宋体" pitchFamily="2" charset="-122"/>
                            <a:cs typeface="Times New Roman" panose="02020603050405020304" pitchFamily="18" charset="0"/>
                          </a:rPr>
                          <m:t>−</m:t>
                        </m:r>
                        <m:bar>
                          <m:barPr>
                            <m:pos m:val="to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bar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𝛼</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e>
                        </m:bar>
                      </m:e>
                    </m:rad>
                    <m:r>
                      <a:rPr lang="en-US" altLang="zh-CN" sz="1800" i="1">
                        <a:effectLst/>
                        <a:latin typeface="Cambria Math" panose="02040503050406030204" pitchFamily="18" charset="0"/>
                        <a:ea typeface="宋体" pitchFamily="2" charset="-122"/>
                        <a:cs typeface="Times New Roman" panose="02020603050405020304" pitchFamily="18" charset="0"/>
                      </a:rPr>
                      <m:t>𝜖</m:t>
                    </m:r>
                  </m:oMath>
                </a14:m>
                <a:r>
                  <a:rPr lang="zh-CN" altLang="zh-CN" sz="1800" dirty="0">
                    <a:effectLst/>
                    <a:latin typeface="Times New Roman" panose="02020603050405020304" pitchFamily="18" charset="0"/>
                    <a:ea typeface="宋体" pitchFamily="2" charset="-122"/>
                    <a:cs typeface="Times New Roman" panose="02020603050405020304" pitchFamily="18" charset="0"/>
                  </a:rPr>
                  <a:t>中的</a:t>
                </a:r>
                <a:r>
                  <a:rPr lang="zh-CN" altLang="zh-CN" sz="1800" b="1" dirty="0">
                    <a:effectLst/>
                    <a:latin typeface="Times New Roman" panose="02020603050405020304" pitchFamily="18" charset="0"/>
                    <a:ea typeface="宋体" pitchFamily="2" charset="-122"/>
                    <a:cs typeface="Times New Roman" panose="02020603050405020304" pitchFamily="18" charset="0"/>
                  </a:rPr>
                  <a:t>真实噪声</a:t>
                </a:r>
                <a14:m>
                  <m:oMath xmlns:m="http://schemas.openxmlformats.org/officeDocument/2006/math">
                    <m:r>
                      <a:rPr lang="en-US" altLang="zh-CN" sz="1800" b="1" i="1">
                        <a:effectLst/>
                        <a:latin typeface="Cambria Math" panose="02040503050406030204" pitchFamily="18" charset="0"/>
                        <a:ea typeface="宋体" pitchFamily="2" charset="-122"/>
                        <a:cs typeface="Times New Roman" panose="02020603050405020304" pitchFamily="18" charset="0"/>
                      </a:rPr>
                      <m:t>𝝐</m:t>
                    </m:r>
                  </m:oMath>
                </a14:m>
                <a:r>
                  <a:rPr lang="en-US" altLang="zh-CN" sz="1800" b="1" dirty="0">
                    <a:effectLst/>
                    <a:latin typeface="Times New Roman" panose="02020603050405020304" pitchFamily="18" charset="0"/>
                    <a:ea typeface="宋体" pitchFamily="2" charset="-122"/>
                    <a:cs typeface="宋体" pitchFamily="2" charset="-122"/>
                  </a:rPr>
                  <a:t> </a:t>
                </a:r>
                <a:r>
                  <a:rPr lang="zh-CN" altLang="zh-CN" sz="1800" b="1" dirty="0">
                    <a:effectLst/>
                    <a:latin typeface="Times New Roman" panose="02020603050405020304" pitchFamily="18" charset="0"/>
                    <a:ea typeface="宋体" pitchFamily="2" charset="-122"/>
                    <a:cs typeface="Times New Roman" panose="02020603050405020304" pitchFamily="18" charset="0"/>
                  </a:rPr>
                  <a:t>不允许使用</a:t>
                </a:r>
                <a:endParaRPr lang="en-US" altLang="zh-CN" b="1" dirty="0">
                  <a:latin typeface="Times New Roman" panose="02020603050405020304" pitchFamily="18" charset="0"/>
                  <a:ea typeface="宋体" pitchFamily="2" charset="-122"/>
                  <a:cs typeface="Times New Roman" panose="02020603050405020304" pitchFamily="18" charset="0"/>
                </a:endParaRPr>
              </a:p>
              <a:p>
                <a:pPr>
                  <a:spcBef>
                    <a:spcPts val="900"/>
                  </a:spcBef>
                  <a:spcAft>
                    <a:spcPts val="900"/>
                  </a:spcAft>
                </a:pPr>
                <a:r>
                  <a:rPr lang="zh-CN" altLang="zh-CN" sz="1800" b="1" dirty="0">
                    <a:effectLst/>
                    <a:latin typeface="Times New Roman" panose="02020603050405020304" pitchFamily="18" charset="0"/>
                    <a:ea typeface="宋体" pitchFamily="2" charset="-122"/>
                    <a:cs typeface="Times New Roman" panose="02020603050405020304" pitchFamily="18" charset="0"/>
                  </a:rPr>
                  <a:t>训练由</a:t>
                </a:r>
                <a14:m>
                  <m:oMath xmlns:m="http://schemas.openxmlformats.org/officeDocument/2006/math">
                    <m:sSub>
                      <m:sSub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𝒙</m:t>
                        </m:r>
                      </m:e>
                      <m:sub>
                        <m:r>
                          <a:rPr lang="en-US" altLang="zh-CN" sz="1800" b="1" i="1">
                            <a:effectLst/>
                            <a:latin typeface="Cambria Math" panose="02040503050406030204" pitchFamily="18" charset="0"/>
                            <a:ea typeface="宋体" pitchFamily="2" charset="-122"/>
                            <a:cs typeface="Times New Roman" panose="02020603050405020304" pitchFamily="18" charset="0"/>
                          </a:rPr>
                          <m:t>𝒕</m:t>
                        </m:r>
                      </m:sub>
                    </m:sSub>
                  </m:oMath>
                </a14:m>
                <a:r>
                  <a:rPr lang="zh-CN" altLang="zh-CN" sz="1800" b="1" dirty="0">
                    <a:effectLst/>
                    <a:latin typeface="Times New Roman" panose="02020603050405020304" pitchFamily="18" charset="0"/>
                    <a:ea typeface="宋体" pitchFamily="2" charset="-122"/>
                    <a:cs typeface="Times New Roman" panose="02020603050405020304" pitchFamily="18" charset="0"/>
                  </a:rPr>
                  <a:t>和</a:t>
                </a:r>
                <a14:m>
                  <m:oMath xmlns:m="http://schemas.openxmlformats.org/officeDocument/2006/math">
                    <m:r>
                      <a:rPr lang="en-US" altLang="zh-CN" sz="1800" b="1" i="1">
                        <a:effectLst/>
                        <a:latin typeface="Cambria Math" panose="02040503050406030204" pitchFamily="18" charset="0"/>
                        <a:ea typeface="宋体" pitchFamily="2" charset="-122"/>
                        <a:cs typeface="Times New Roman" panose="02020603050405020304" pitchFamily="18" charset="0"/>
                      </a:rPr>
                      <m:t>𝒕</m:t>
                    </m:r>
                  </m:oMath>
                </a14:m>
                <a:r>
                  <a:rPr lang="en-US" altLang="zh-CN" sz="1800" b="1" dirty="0">
                    <a:effectLst/>
                    <a:latin typeface="Times New Roman" panose="02020603050405020304" pitchFamily="18" charset="0"/>
                    <a:ea typeface="宋体" pitchFamily="2" charset="-122"/>
                    <a:cs typeface="宋体" pitchFamily="2" charset="-122"/>
                  </a:rPr>
                  <a:t> </a:t>
                </a:r>
                <a:r>
                  <a:rPr lang="zh-CN" altLang="zh-CN" sz="1800" b="1" dirty="0">
                    <a:effectLst/>
                    <a:latin typeface="Times New Roman" panose="02020603050405020304" pitchFamily="18" charset="0"/>
                    <a:ea typeface="宋体" pitchFamily="2" charset="-122"/>
                    <a:cs typeface="Times New Roman" panose="02020603050405020304" pitchFamily="18" charset="0"/>
                  </a:rPr>
                  <a:t>估测噪声的模型</a:t>
                </a:r>
                <a:r>
                  <a:rPr lang="zh-CN" altLang="zh-CN" sz="1800" b="1" dirty="0">
                    <a:effectLst/>
                    <a:latin typeface="宋体" pitchFamily="2" charset="-122"/>
                    <a:ea typeface="Times New Roman" panose="02020603050405020304" pitchFamily="18" charset="0"/>
                    <a:cs typeface="宋体" pitchFamily="2" charset="-122"/>
                  </a:rPr>
                  <a:t> </a:t>
                </a:r>
                <a14:m>
                  <m:oMath xmlns:m="http://schemas.openxmlformats.org/officeDocument/2006/math">
                    <m:sSub>
                      <m:sSub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b="1" i="1">
                            <a:effectLst/>
                            <a:latin typeface="Cambria Math" panose="02040503050406030204" pitchFamily="18" charset="0"/>
                            <a:ea typeface="宋体" pitchFamily="2" charset="-122"/>
                            <a:cs typeface="Times New Roman" panose="02020603050405020304" pitchFamily="18" charset="0"/>
                          </a:rPr>
                          <m:t>𝜽</m:t>
                        </m:r>
                      </m:sub>
                    </m:sSub>
                    <m:d>
                      <m:d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𝒙</m:t>
                            </m:r>
                          </m:e>
                          <m:sub>
                            <m:r>
                              <a:rPr lang="en-US" altLang="zh-CN" sz="1800" b="1" i="1">
                                <a:effectLst/>
                                <a:latin typeface="Cambria Math" panose="02040503050406030204" pitchFamily="18" charset="0"/>
                                <a:ea typeface="宋体" pitchFamily="2" charset="-122"/>
                                <a:cs typeface="Times New Roman" panose="02020603050405020304" pitchFamily="18" charset="0"/>
                              </a:rPr>
                              <m:t>𝒕</m:t>
                            </m:r>
                          </m:sub>
                        </m:sSub>
                        <m:r>
                          <a:rPr lang="en-US" altLang="zh-CN" sz="1800" b="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𝒕</m:t>
                        </m:r>
                      </m:e>
                    </m:d>
                  </m:oMath>
                </a14:m>
                <a:r>
                  <a:rPr lang="en-US" altLang="zh-CN" sz="1800" b="1" dirty="0">
                    <a:effectLst/>
                    <a:latin typeface="Times New Roman" panose="02020603050405020304" pitchFamily="18" charset="0"/>
                    <a:ea typeface="宋体" pitchFamily="2" charset="-122"/>
                    <a:cs typeface="宋体" pitchFamily="2" charset="-122"/>
                  </a:rPr>
                  <a:t> </a:t>
                </a:r>
                <a:endParaRPr lang="en-US" altLang="zh-CN" sz="1800" dirty="0">
                  <a:effectLst/>
                  <a:latin typeface="宋体" pitchFamily="2" charset="-122"/>
                  <a:ea typeface="宋体" pitchFamily="2" charset="-122"/>
                  <a:cs typeface="Times New Roman" panose="02020603050405020304" pitchFamily="18" charset="0"/>
                </a:endParaRPr>
              </a:p>
              <a:p>
                <a:pPr>
                  <a:spcBef>
                    <a:spcPts val="900"/>
                  </a:spcBef>
                  <a:spcAft>
                    <a:spcPts val="900"/>
                  </a:spcAft>
                </a:pPr>
                <a:r>
                  <a:rPr lang="en-US" altLang="zh-CN" sz="1800" b="1" dirty="0">
                    <a:effectLst/>
                    <a:latin typeface="Times New Roman" panose="02020603050405020304" pitchFamily="18" charset="0"/>
                    <a:ea typeface="宋体" pitchFamily="2" charset="-122"/>
                    <a:cs typeface="宋体" pitchFamily="2" charset="-122"/>
                  </a:rPr>
                  <a:t>U-Net</a:t>
                </a:r>
                <a:endParaRPr lang="zh-CN" altLang="zh-CN" sz="1800" dirty="0">
                  <a:effectLst/>
                  <a:latin typeface="宋体" pitchFamily="2" charset="-122"/>
                  <a:ea typeface="宋体" pitchFamily="2" charset="-122"/>
                  <a:cs typeface="宋体" pitchFamily="2"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29508" y="4560053"/>
                <a:ext cx="9482343" cy="1443408"/>
              </a:xfrm>
              <a:prstGeom prst="rect">
                <a:avLst/>
              </a:prstGeom>
              <a:blipFill rotWithShape="1">
                <a:blip r:embed="rId3"/>
                <a:stretch>
                  <a:fillRect l="-4" t="-8" r="3" b="12"/>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800219" cy="461665"/>
          </a:xfrm>
          <a:prstGeom prst="rect">
            <a:avLst/>
          </a:prstGeom>
          <a:noFill/>
        </p:spPr>
        <p:txBody>
          <a:bodyPr wrap="none" rtlCol="0">
            <a:spAutoFit/>
          </a:bodyPr>
          <a:lstStyle/>
          <a:p>
            <a:r>
              <a:rPr kumimoji="1" lang="zh-CN" altLang="en-US" sz="2400" b="1" dirty="0"/>
              <a:t>训练</a:t>
            </a:r>
            <a:endParaRPr kumimoji="1" lang="zh-CN" altLang="en-US" sz="2400" b="1" dirty="0"/>
          </a:p>
        </p:txBody>
      </p:sp>
      <p:pic>
        <p:nvPicPr>
          <p:cNvPr id="4" name="图片 3"/>
          <p:cNvPicPr>
            <a:picLocks noChangeAspect="1"/>
          </p:cNvPicPr>
          <p:nvPr/>
        </p:nvPicPr>
        <p:blipFill>
          <a:blip r:embed="rId1"/>
          <a:stretch>
            <a:fillRect/>
          </a:stretch>
        </p:blipFill>
        <p:spPr>
          <a:xfrm>
            <a:off x="1549399" y="1169460"/>
            <a:ext cx="9482343" cy="225954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482600" y="3697408"/>
                <a:ext cx="11277600" cy="1300036"/>
              </a:xfrm>
              <a:prstGeom prst="rect">
                <a:avLst/>
              </a:prstGeom>
              <a:noFill/>
            </p:spPr>
            <p:txBody>
              <a:bodyPr wrap="square">
                <a:spAutoFit/>
              </a:bodyPr>
              <a:lstStyle/>
              <a:p>
                <a:pPr>
                  <a:spcBef>
                    <a:spcPts val="900"/>
                  </a:spcBef>
                  <a:spcAft>
                    <a:spcPts val="900"/>
                  </a:spcAft>
                </a:pPr>
                <a:r>
                  <a:rPr lang="zh-CN" altLang="zh-CN" sz="1800" b="1" dirty="0">
                    <a:effectLst/>
                    <a:latin typeface="Times New Roman" panose="02020603050405020304" pitchFamily="18" charset="0"/>
                    <a:ea typeface="宋体" pitchFamily="2" charset="-122"/>
                    <a:cs typeface="Times New Roman" panose="02020603050405020304" pitchFamily="18" charset="0"/>
                  </a:rPr>
                  <a:t>使</a:t>
                </a:r>
                <a14:m>
                  <m:oMath xmlns:m="http://schemas.openxmlformats.org/officeDocument/2006/math">
                    <m:sSub>
                      <m:sSubPr>
                        <m:ctrlPr>
                          <a:rPr lang="zh-CN"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宋体" pitchFamily="2" charset="-122"/>
                            <a:cs typeface="Times New Roman" panose="02020603050405020304" pitchFamily="18" charset="0"/>
                          </a:rPr>
                          <m:t>𝝐</m:t>
                        </m:r>
                      </m:e>
                      <m:sub>
                        <m:r>
                          <a:rPr lang="en-US" altLang="zh-CN" b="1" i="1">
                            <a:latin typeface="Cambria Math" panose="02040503050406030204" pitchFamily="18" charset="0"/>
                            <a:ea typeface="宋体" pitchFamily="2" charset="-122"/>
                            <a:cs typeface="Times New Roman" panose="02020603050405020304" pitchFamily="18" charset="0"/>
                          </a:rPr>
                          <m:t>𝜽</m:t>
                        </m:r>
                      </m:sub>
                    </m:sSub>
                    <m:d>
                      <m:dPr>
                        <m:ctrlPr>
                          <a:rPr lang="zh-CN" altLang="zh-CN" b="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latin typeface="Cambria Math" panose="02040503050406030204" pitchFamily="18" charset="0"/>
                                <a:ea typeface="宋体" pitchFamily="2" charset="-122"/>
                                <a:cs typeface="Times New Roman" panose="02020603050405020304" pitchFamily="18" charset="0"/>
                              </a:rPr>
                              <m:t>𝒙</m:t>
                            </m:r>
                          </m:e>
                          <m:sub>
                            <m:r>
                              <a:rPr lang="en-US" altLang="zh-CN" b="1" i="1">
                                <a:latin typeface="Cambria Math" panose="02040503050406030204" pitchFamily="18" charset="0"/>
                                <a:ea typeface="宋体" pitchFamily="2" charset="-122"/>
                                <a:cs typeface="Times New Roman" panose="02020603050405020304" pitchFamily="18" charset="0"/>
                              </a:rPr>
                              <m:t>𝒕</m:t>
                            </m:r>
                          </m:sub>
                        </m:sSub>
                        <m:r>
                          <a:rPr lang="en-US" altLang="zh-CN" b="1">
                            <a:latin typeface="Cambria Math" panose="02040503050406030204" pitchFamily="18" charset="0"/>
                            <a:ea typeface="宋体" pitchFamily="2" charset="-122"/>
                            <a:cs typeface="Times New Roman" panose="02020603050405020304" pitchFamily="18" charset="0"/>
                          </a:rPr>
                          <m:t>,</m:t>
                        </m:r>
                        <m:r>
                          <a:rPr lang="en-US" altLang="zh-CN" b="1" i="1">
                            <a:latin typeface="Cambria Math" panose="02040503050406030204" pitchFamily="18" charset="0"/>
                            <a:ea typeface="宋体" pitchFamily="2" charset="-122"/>
                            <a:cs typeface="Times New Roman" panose="02020603050405020304" pitchFamily="18" charset="0"/>
                          </a:rPr>
                          <m:t>𝒕</m:t>
                        </m:r>
                      </m:e>
                    </m:d>
                  </m:oMath>
                </a14:m>
                <a:r>
                  <a:rPr lang="zh-CN" altLang="zh-CN" sz="1800" b="1" dirty="0">
                    <a:effectLst/>
                    <a:latin typeface="Times New Roman" panose="02020603050405020304" pitchFamily="18" charset="0"/>
                    <a:ea typeface="宋体" pitchFamily="2" charset="-122"/>
                    <a:cs typeface="Times New Roman" panose="02020603050405020304" pitchFamily="18" charset="0"/>
                  </a:rPr>
                  <a:t>预测的</a:t>
                </a:r>
                <a:r>
                  <a:rPr lang="zh-CN" altLang="zh-CN" sz="1800" b="1" dirty="0">
                    <a:effectLst/>
                    <a:latin typeface="宋体" pitchFamily="2" charset="-122"/>
                    <a:ea typeface="Times New Roman" panose="02020603050405020304" pitchFamily="18" charset="0"/>
                    <a:cs typeface="宋体" pitchFamily="2" charset="-122"/>
                  </a:rPr>
                  <a:t> </a:t>
                </a:r>
                <a14:m>
                  <m:oMath xmlns:m="http://schemas.openxmlformats.org/officeDocument/2006/math">
                    <m:acc>
                      <m:acc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a:effectLst/>
                            <a:latin typeface="Cambria Math" panose="02040503050406030204" pitchFamily="18" charset="0"/>
                            <a:ea typeface="宋体" pitchFamily="2" charset="-122"/>
                            <a:cs typeface="Times New Roman" panose="02020603050405020304" pitchFamily="18" charset="0"/>
                          </a:rPr>
                          <m:t>𝝐</m:t>
                        </m:r>
                      </m:e>
                    </m:acc>
                  </m:oMath>
                </a14:m>
                <a:r>
                  <a:rPr lang="en-US" altLang="zh-CN" sz="1800" b="1" dirty="0">
                    <a:effectLst/>
                    <a:latin typeface="Times New Roman" panose="02020603050405020304" pitchFamily="18" charset="0"/>
                    <a:ea typeface="宋体" pitchFamily="2" charset="-122"/>
                    <a:cs typeface="宋体" pitchFamily="2" charset="-122"/>
                  </a:rPr>
                  <a:t> </a:t>
                </a:r>
                <a:r>
                  <a:rPr lang="zh-CN" altLang="zh-CN" sz="1800" b="1" dirty="0">
                    <a:effectLst/>
                    <a:latin typeface="Times New Roman" panose="02020603050405020304" pitchFamily="18" charset="0"/>
                    <a:ea typeface="宋体" pitchFamily="2" charset="-122"/>
                    <a:cs typeface="Times New Roman" panose="02020603050405020304" pitchFamily="18" charset="0"/>
                  </a:rPr>
                  <a:t>与真实用于破坏的</a:t>
                </a:r>
                <a:r>
                  <a:rPr lang="zh-CN" altLang="zh-CN" sz="1800" b="1" dirty="0">
                    <a:effectLst/>
                    <a:latin typeface="宋体" pitchFamily="2" charset="-122"/>
                    <a:ea typeface="Times New Roman" panose="02020603050405020304" pitchFamily="18" charset="0"/>
                    <a:cs typeface="宋体" pitchFamily="2" charset="-122"/>
                  </a:rPr>
                  <a:t> </a:t>
                </a:r>
                <a14:m>
                  <m:oMath xmlns:m="http://schemas.openxmlformats.org/officeDocument/2006/math">
                    <m:r>
                      <a:rPr lang="en-US" altLang="zh-CN" sz="1800" b="1" i="1">
                        <a:effectLst/>
                        <a:latin typeface="Cambria Math" panose="02040503050406030204" pitchFamily="18" charset="0"/>
                        <a:ea typeface="宋体" pitchFamily="2" charset="-122"/>
                        <a:cs typeface="Times New Roman" panose="02020603050405020304" pitchFamily="18" charset="0"/>
                      </a:rPr>
                      <m:t>𝝐</m:t>
                    </m:r>
                  </m:oMath>
                </a14:m>
                <a:r>
                  <a:rPr lang="en-US" altLang="zh-CN" sz="1800" b="1" dirty="0">
                    <a:effectLst/>
                    <a:latin typeface="Times New Roman" panose="02020603050405020304" pitchFamily="18" charset="0"/>
                    <a:ea typeface="宋体" pitchFamily="2" charset="-122"/>
                    <a:cs typeface="宋体" pitchFamily="2" charset="-122"/>
                  </a:rPr>
                  <a:t> </a:t>
                </a:r>
                <a:r>
                  <a:rPr lang="zh-CN" altLang="zh-CN" sz="1800" b="1" dirty="0">
                    <a:effectLst/>
                    <a:latin typeface="Times New Roman" panose="02020603050405020304" pitchFamily="18" charset="0"/>
                    <a:ea typeface="宋体" pitchFamily="2" charset="-122"/>
                    <a:cs typeface="Times New Roman" panose="02020603050405020304" pitchFamily="18" charset="0"/>
                  </a:rPr>
                  <a:t>相近，</a:t>
                </a:r>
                <a:r>
                  <a:rPr lang="en-US" altLang="zh-CN" sz="1800" b="1" dirty="0">
                    <a:effectLst/>
                    <a:latin typeface="Times New Roman" panose="02020603050405020304" pitchFamily="18" charset="0"/>
                    <a:ea typeface="宋体" pitchFamily="2" charset="-122"/>
                    <a:cs typeface="宋体" pitchFamily="2" charset="-122"/>
                  </a:rPr>
                  <a:t>L2</a:t>
                </a:r>
                <a:r>
                  <a:rPr lang="zh-CN" altLang="zh-CN" sz="1800" b="1" dirty="0">
                    <a:effectLst/>
                    <a:latin typeface="Times New Roman" panose="02020603050405020304" pitchFamily="18" charset="0"/>
                    <a:ea typeface="宋体" pitchFamily="2" charset="-122"/>
                    <a:cs typeface="Times New Roman" panose="02020603050405020304" pitchFamily="18" charset="0"/>
                  </a:rPr>
                  <a:t>距离，</a:t>
                </a:r>
                <a:r>
                  <a:rPr lang="en-US" altLang="zh-CN" sz="1800" b="1" dirty="0">
                    <a:effectLst/>
                    <a:latin typeface="Times New Roman" panose="02020603050405020304" pitchFamily="18" charset="0"/>
                    <a:ea typeface="宋体" pitchFamily="2" charset="-122"/>
                    <a:cs typeface="宋体" pitchFamily="2" charset="-122"/>
                  </a:rPr>
                  <a:t>Loss</a:t>
                </a:r>
                <a:r>
                  <a:rPr lang="zh-CN" altLang="en-US" sz="1800" b="1" dirty="0">
                    <a:effectLst/>
                    <a:latin typeface="Times New Roman" panose="02020603050405020304" pitchFamily="18" charset="0"/>
                    <a:ea typeface="宋体" pitchFamily="2" charset="-122"/>
                    <a:cs typeface="宋体" pitchFamily="2" charset="-122"/>
                  </a:rPr>
                  <a:t>：</a:t>
                </a:r>
                <a:endParaRPr lang="en-US" altLang="zh-CN" sz="1800" b="1" dirty="0">
                  <a:effectLst/>
                  <a:latin typeface="Times New Roman" panose="02020603050405020304" pitchFamily="18" charset="0"/>
                  <a:ea typeface="宋体" pitchFamily="2" charset="-122"/>
                  <a:cs typeface="宋体" pitchFamily="2" charset="-122"/>
                </a:endParaRPr>
              </a:p>
              <a:p>
                <a:pPr>
                  <a:spcBef>
                    <a:spcPts val="900"/>
                  </a:spcBef>
                  <a:spcAft>
                    <a:spcPts val="9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𝐿</m:t>
                          </m:r>
                        </m:e>
                        <m:sub>
                          <m:r>
                            <m:rPr>
                              <m:sty m:val="p"/>
                            </m:rPr>
                            <a:rPr lang="en-US" altLang="zh-CN" sz="1800">
                              <a:effectLst/>
                              <a:latin typeface="Cambria Math" panose="02040503050406030204" pitchFamily="18" charset="0"/>
                              <a:ea typeface="宋体" pitchFamily="2" charset="-122"/>
                              <a:cs typeface="Times New Roman" panose="02020603050405020304" pitchFamily="18" charset="0"/>
                            </a:rPr>
                            <m:t>simple</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𝜃</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itchFamily="2" charset="-122"/>
                              <a:cs typeface="Times New Roman" panose="02020603050405020304" pitchFamily="18" charset="0"/>
                            </a:rPr>
                            <m:t>𝔼</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𝑞</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𝒙</m:t>
                              </m:r>
                            </m:e>
                            <m:sub>
                              <m:r>
                                <a:rPr lang="en-US" altLang="zh-CN" sz="1800" i="1">
                                  <a:effectLst/>
                                  <a:latin typeface="Cambria Math" panose="02040503050406030204" pitchFamily="18" charset="0"/>
                                  <a:ea typeface="宋体" pitchFamily="2" charset="-122"/>
                                  <a:cs typeface="Times New Roman" panose="02020603050405020304" pitchFamily="18" charset="0"/>
                                </a:rPr>
                                <m:t>0</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𝝐</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𝒩</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𝟎</m:t>
                          </m:r>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𝑰</m:t>
                          </m:r>
                          <m:r>
                            <a:rPr lang="en-US" altLang="zh-CN" sz="1800" i="1">
                              <a:effectLst/>
                              <a:latin typeface="Cambria Math" panose="02040503050406030204" pitchFamily="18" charset="0"/>
                              <a:ea typeface="宋体" pitchFamily="2" charset="-122"/>
                              <a:cs typeface="Times New Roman" panose="02020603050405020304" pitchFamily="18" charset="0"/>
                            </a:rPr>
                            <m:t>)</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eqArr>
                        <m:eqArr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a:effectLst/>
                              <a:latin typeface="Cambria Math" panose="02040503050406030204" pitchFamily="18" charset="0"/>
                              <a:ea typeface="宋体" pitchFamily="2" charset="-122"/>
                              <a:cs typeface="Times New Roman" panose="02020603050405020304" pitchFamily="18" charset="0"/>
                            </a:rPr>
                            <m:t>∥</m:t>
                          </m:r>
                          <m:r>
                            <a:rPr lang="en-US" altLang="zh-CN" sz="1800" b="1" i="1">
                              <a:effectLst/>
                              <a:latin typeface="Cambria Math" panose="02040503050406030204" pitchFamily="18" charset="0"/>
                              <a:ea typeface="宋体" pitchFamily="2" charset="-122"/>
                              <a:cs typeface="Times New Roman" panose="02020603050405020304" pitchFamily="18" charset="0"/>
                            </a:rPr>
                            <m:t>𝝐</m:t>
                          </m:r>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𝝐</m:t>
                              </m:r>
                            </m:e>
                            <m:sub>
                              <m:r>
                                <a:rPr lang="en-US" altLang="zh-CN" sz="1800" i="1">
                                  <a:effectLst/>
                                  <a:latin typeface="Cambria Math" panose="02040503050406030204" pitchFamily="18" charset="0"/>
                                  <a:ea typeface="宋体" pitchFamily="2" charset="-122"/>
                                  <a:cs typeface="Times New Roman" panose="02020603050405020304" pitchFamily="18" charset="0"/>
                                </a:rPr>
                                <m:t>𝜃</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itchFamily="2" charset="-122"/>
                                  <a:cs typeface="Times New Roman" panose="02020603050405020304" pitchFamily="18" charset="0"/>
                                </a:rPr>
                                <m:t>𝒙</m:t>
                              </m:r>
                            </m:e>
                            <m:sub>
                              <m:r>
                                <a:rPr lang="en-US" altLang="zh-CN" sz="1800" i="1">
                                  <a:effectLst/>
                                  <a:latin typeface="Cambria Math" panose="02040503050406030204" pitchFamily="18" charset="0"/>
                                  <a:ea typeface="宋体" pitchFamily="2" charset="-122"/>
                                  <a:cs typeface="Times New Roman" panose="02020603050405020304" pitchFamily="18" charset="0"/>
                                </a:rPr>
                                <m:t>𝑡</m:t>
                              </m:r>
                            </m:sub>
                          </m:sSub>
                          <m:r>
                            <a:rPr lang="en-US" altLang="zh-CN" sz="1800" i="1">
                              <a:effectLst/>
                              <a:latin typeface="Cambria Math" panose="02040503050406030204" pitchFamily="18" charset="0"/>
                              <a:ea typeface="宋体" pitchFamily="2" charset="-122"/>
                              <a:cs typeface="Times New Roman" panose="02020603050405020304" pitchFamily="18" charset="0"/>
                            </a:rPr>
                            <m:t>,</m:t>
                          </m:r>
                          <m:r>
                            <a:rPr lang="en-US" altLang="zh-CN" sz="1800" i="1">
                              <a:effectLst/>
                              <a:latin typeface="Cambria Math" panose="02040503050406030204" pitchFamily="18" charset="0"/>
                              <a:ea typeface="宋体" pitchFamily="2" charset="-122"/>
                              <a:cs typeface="Times New Roman" panose="02020603050405020304" pitchFamily="18" charset="0"/>
                            </a:rPr>
                            <m:t>𝑡</m:t>
                          </m:r>
                          <m:r>
                            <a:rPr lang="en-US" altLang="zh-CN" sz="1800" i="1">
                              <a:effectLst/>
                              <a:latin typeface="Cambria Math" panose="02040503050406030204" pitchFamily="18" charset="0"/>
                              <a:ea typeface="宋体"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a:effectLst/>
                                  <a:latin typeface="Cambria Math" panose="02040503050406030204" pitchFamily="18" charset="0"/>
                                  <a:ea typeface="宋体" pitchFamily="2" charset="-122"/>
                                  <a:cs typeface="Times New Roman" panose="02020603050405020304" pitchFamily="18" charset="0"/>
                                </a:rPr>
                                <m:t>∥</m:t>
                              </m:r>
                            </m:e>
                            <m:sub>
                              <m:r>
                                <a:rPr lang="en-US" altLang="zh-CN" sz="1800" i="1">
                                  <a:effectLst/>
                                  <a:latin typeface="Cambria Math" panose="02040503050406030204" pitchFamily="18" charset="0"/>
                                  <a:ea typeface="宋体" pitchFamily="2" charset="-122"/>
                                  <a:cs typeface="Times New Roman" panose="02020603050405020304" pitchFamily="18" charset="0"/>
                                </a:rPr>
                                <m:t>2</m:t>
                              </m:r>
                            </m:sub>
                            <m:sup>
                              <m:r>
                                <a:rPr lang="en-US" altLang="zh-CN" sz="1800" i="1">
                                  <a:effectLst/>
                                  <a:latin typeface="Cambria Math" panose="02040503050406030204" pitchFamily="18" charset="0"/>
                                  <a:ea typeface="宋体" pitchFamily="2" charset="-122"/>
                                  <a:cs typeface="Times New Roman" panose="02020603050405020304" pitchFamily="18" charset="0"/>
                                </a:rPr>
                                <m:t>2</m:t>
                              </m:r>
                            </m:sup>
                          </m:sSubSup>
                        </m:e>
                      </m:eqArr>
                      <m:r>
                        <a:rPr lang="en-US" altLang="zh-CN" sz="1800" i="1">
                          <a:effectLst/>
                          <a:latin typeface="Cambria Math" panose="02040503050406030204" pitchFamily="18" charset="0"/>
                          <a:ea typeface="宋体" pitchFamily="2" charset="-122"/>
                          <a:cs typeface="Times New Roman" panose="02020603050405020304" pitchFamily="18" charset="0"/>
                        </a:rPr>
                        <m:t>]</m:t>
                      </m:r>
                    </m:oMath>
                  </m:oMathPara>
                </a14:m>
                <a:endParaRPr lang="zh-CN" altLang="zh-CN" sz="1800" dirty="0">
                  <a:effectLst/>
                  <a:latin typeface="宋体" pitchFamily="2" charset="-122"/>
                  <a:ea typeface="宋体" pitchFamily="2" charset="-122"/>
                  <a:cs typeface="宋体" pitchFamily="2" charset="-122"/>
                </a:endParaRPr>
              </a:p>
              <a:p>
                <a:pPr>
                  <a:spcBef>
                    <a:spcPts val="900"/>
                  </a:spcBef>
                  <a:spcAft>
                    <a:spcPts val="900"/>
                  </a:spcAft>
                </a:pPr>
                <a:endParaRPr lang="zh-CN" altLang="zh-CN" sz="1800" dirty="0">
                  <a:effectLst/>
                  <a:latin typeface="宋体" pitchFamily="2" charset="-122"/>
                  <a:ea typeface="宋体" pitchFamily="2" charset="-122"/>
                  <a:cs typeface="宋体" pitchFamily="2"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482600" y="3697408"/>
                <a:ext cx="11277600" cy="1300036"/>
              </a:xfrm>
              <a:prstGeom prst="rect">
                <a:avLst/>
              </a:prstGeom>
              <a:blipFill rotWithShape="1">
                <a:blip r:embed="rId2"/>
                <a:stretch>
                  <a:fillRect t="-34" b="48"/>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800219" cy="461665"/>
          </a:xfrm>
          <a:prstGeom prst="rect">
            <a:avLst/>
          </a:prstGeom>
          <a:noFill/>
        </p:spPr>
        <p:txBody>
          <a:bodyPr wrap="none" rtlCol="0">
            <a:spAutoFit/>
          </a:bodyPr>
          <a:lstStyle/>
          <a:p>
            <a:r>
              <a:rPr kumimoji="1" lang="zh-CN" altLang="en-US" sz="2400" b="1" dirty="0"/>
              <a:t>训练</a:t>
            </a:r>
            <a:endParaRPr kumimoji="1" lang="zh-CN" altLang="en-US" sz="2400" b="1" dirty="0"/>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6145" name="图片 3"/>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500863" y="439387"/>
            <a:ext cx="824613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7001530" y="3868307"/>
            <a:ext cx="5076170" cy="25503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0644" y="439387"/>
            <a:ext cx="800219" cy="461665"/>
          </a:xfrm>
          <a:prstGeom prst="rect">
            <a:avLst/>
          </a:prstGeom>
          <a:noFill/>
        </p:spPr>
        <p:txBody>
          <a:bodyPr wrap="none" rtlCol="0">
            <a:spAutoFit/>
          </a:bodyPr>
          <a:lstStyle/>
          <a:p>
            <a:r>
              <a:rPr kumimoji="1" lang="zh-CN" altLang="en-US" sz="2400" b="1" dirty="0"/>
              <a:t>推理</a:t>
            </a:r>
            <a:endParaRPr kumimoji="1" lang="zh-CN" altLang="en-US" sz="2400" b="1" dirty="0"/>
          </a:p>
        </p:txBody>
      </p:sp>
      <p:sp>
        <p:nvSpPr>
          <p:cNvPr id="3" name="Rectangle 2"/>
          <p:cNvSpPr>
            <a:spLocks noChangeArrowheads="1"/>
          </p:cNvSpPr>
          <p:nvPr/>
        </p:nvSpPr>
        <p:spPr bwMode="auto">
          <a:xfrm>
            <a:off x="1409700" y="1142999"/>
            <a:ext cx="21150762" cy="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stretch>
            <a:fillRect/>
          </a:stretch>
        </p:blipFill>
        <p:spPr>
          <a:xfrm>
            <a:off x="1627067" y="982925"/>
            <a:ext cx="8937866" cy="442131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4639</Words>
  <Application>WPS 演示</Application>
  <PresentationFormat>宽屏</PresentationFormat>
  <Paragraphs>132</Paragraphs>
  <Slides>18</Slides>
  <Notes>9</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18</vt:i4>
      </vt:variant>
    </vt:vector>
  </HeadingPairs>
  <TitlesOfParts>
    <vt:vector size="42" baseType="lpstr">
      <vt:lpstr>Arial</vt:lpstr>
      <vt:lpstr>宋体</vt:lpstr>
      <vt:lpstr>Wingdings</vt:lpstr>
      <vt:lpstr>Times New Roman</vt:lpstr>
      <vt:lpstr>汉仪书宋二KW</vt:lpstr>
      <vt:lpstr>Cambria Math</vt:lpstr>
      <vt:lpstr>Kingsoft Math</vt:lpstr>
      <vt:lpstr>DejaVu Math TeX Gyre</vt:lpstr>
      <vt:lpstr>等线 Light</vt:lpstr>
      <vt:lpstr>汉仪中等线KW</vt:lpstr>
      <vt:lpstr>等线</vt:lpstr>
      <vt:lpstr>微软雅黑</vt:lpstr>
      <vt:lpstr>汉仪旗黑</vt:lpstr>
      <vt:lpstr>宋体</vt:lpstr>
      <vt:lpstr>Arial Unicode MS</vt:lpstr>
      <vt:lpstr>Calibri</vt:lpstr>
      <vt:lpstr>Helvetica Neue</vt:lpstr>
      <vt:lpstr>Impact</vt:lpstr>
      <vt:lpstr>华文楷体</vt:lpstr>
      <vt:lpstr>华文宋体</vt:lpstr>
      <vt:lpstr>华文仿宋</vt:lpstr>
      <vt:lpstr>仿宋</vt:lpstr>
      <vt:lpstr>方正仿宋_GBK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chaoran sun</dc:creator>
  <cp:lastModifiedBy>O L1RU1</cp:lastModifiedBy>
  <cp:revision>7</cp:revision>
  <dcterms:created xsi:type="dcterms:W3CDTF">2024-04-26T07:59:51Z</dcterms:created>
  <dcterms:modified xsi:type="dcterms:W3CDTF">2024-04-26T07:59:51Z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19E7D0C19B5575F67B5E2B66D3854BB8_42</vt:lpwstr>
  </property>
  <property fmtid="{D5CDD505-2E9C-101B-9397-08002B2CF9AE}" pid="3" name="KSOProductBuildVer">
    <vt:lpwstr>2052-6.5.0.8619</vt:lpwstr>
  </property>
</Properties>
</file>